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2" r:id="rId4"/>
    <p:sldId id="293" r:id="rId5"/>
    <p:sldId id="291" r:id="rId6"/>
    <p:sldId id="294" r:id="rId7"/>
    <p:sldId id="295" r:id="rId8"/>
    <p:sldId id="296" r:id="rId9"/>
    <p:sldId id="297" r:id="rId10"/>
    <p:sldId id="298" r:id="rId11"/>
    <p:sldId id="267" r:id="rId12"/>
    <p:sldId id="268" r:id="rId13"/>
    <p:sldId id="269" r:id="rId14"/>
    <p:sldId id="270" r:id="rId15"/>
    <p:sldId id="299" r:id="rId16"/>
    <p:sldId id="271" r:id="rId17"/>
    <p:sldId id="272" r:id="rId18"/>
    <p:sldId id="273" r:id="rId19"/>
    <p:sldId id="274" r:id="rId20"/>
    <p:sldId id="275" r:id="rId21"/>
    <p:sldId id="304" r:id="rId22"/>
    <p:sldId id="277" r:id="rId23"/>
    <p:sldId id="278" r:id="rId24"/>
    <p:sldId id="279" r:id="rId25"/>
    <p:sldId id="280" r:id="rId26"/>
    <p:sldId id="281" r:id="rId27"/>
    <p:sldId id="300" r:id="rId28"/>
    <p:sldId id="301" r:id="rId29"/>
    <p:sldId id="302" r:id="rId30"/>
    <p:sldId id="28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5" d="100"/>
          <a:sy n="85" d="100"/>
        </p:scale>
        <p:origin x="59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11F23494-334F-4195-AA2D-DF9C4DDA0BB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FE50233D-353A-4354-85EF-DD72CF8F8742}">
      <dgm:prSet custT="1"/>
      <dgm:spPr/>
      <dgm:t>
        <a:bodyPr/>
        <a:lstStyle/>
        <a:p>
          <a:r>
            <a:rPr lang="en-US" sz="2000" b="1" dirty="0">
              <a:solidFill>
                <a:schemeClr val="bg1"/>
              </a:solidFill>
              <a:sym typeface="+mn-ea"/>
            </a:rPr>
            <a:t>AIN denotes Accounts Officer Identification Number. </a:t>
          </a:r>
        </a:p>
      </dgm:t>
    </dgm:pt>
    <dgm:pt modelId="{2FFC8687-8945-4784-BC0F-F5C6FC2234F0}" cxnId="{247E34A2-4499-45F4-8F0A-01A856EF25A6}" type="parTrans">
      <dgm:prSet/>
      <dgm:spPr/>
      <dgm:t>
        <a:bodyPr/>
        <a:lstStyle/>
        <a:p>
          <a:endParaRPr lang="en-IN"/>
        </a:p>
      </dgm:t>
    </dgm:pt>
    <dgm:pt modelId="{12D0AEDD-E86E-416C-8EF1-25E5FE29F16F}" cxnId="{247E34A2-4499-45F4-8F0A-01A856EF25A6}" type="sibTrans">
      <dgm:prSet/>
      <dgm:spPr/>
      <dgm:t>
        <a:bodyPr/>
        <a:lstStyle/>
        <a:p>
          <a:endParaRPr lang="en-IN"/>
        </a:p>
      </dgm:t>
    </dgm:pt>
    <dgm:pt modelId="{F78C1C31-D281-4278-9155-D62F31D973F5}">
      <dgm:prSet custT="1"/>
      <dgm:spPr/>
      <dgm:t>
        <a:bodyPr/>
        <a:lstStyle/>
        <a:p>
          <a:r>
            <a:rPr lang="en-US" sz="2000" b="1" dirty="0">
              <a:solidFill>
                <a:schemeClr val="bg1"/>
              </a:solidFill>
              <a:sym typeface="+mn-ea"/>
            </a:rPr>
            <a:t>AIN is a special 7 digit identification number provided to each accounts office by the Directorate of Income    Tax (Systems), New Delhi. </a:t>
          </a:r>
        </a:p>
      </dgm:t>
    </dgm:pt>
    <dgm:pt modelId="{D548A2AE-6698-4D3B-86A6-ABDEEECD3DB0}" cxnId="{0E684BB1-C91B-4D08-97A6-53ABC2C0E1D5}" type="parTrans">
      <dgm:prSet/>
      <dgm:spPr/>
      <dgm:t>
        <a:bodyPr/>
        <a:lstStyle/>
        <a:p>
          <a:endParaRPr lang="en-IN"/>
        </a:p>
      </dgm:t>
    </dgm:pt>
    <dgm:pt modelId="{D874744A-15A7-4DA8-801E-D93306836E65}" cxnId="{0E684BB1-C91B-4D08-97A6-53ABC2C0E1D5}" type="sibTrans">
      <dgm:prSet/>
      <dgm:spPr/>
      <dgm:t>
        <a:bodyPr/>
        <a:lstStyle/>
        <a:p>
          <a:endParaRPr lang="en-IN"/>
        </a:p>
      </dgm:t>
    </dgm:pt>
    <dgm:pt modelId="{8392A198-1B5C-4953-A36A-96036458EB86}">
      <dgm:prSet custT="1"/>
      <dgm:spPr/>
      <dgm:t>
        <a:bodyPr/>
        <a:lstStyle/>
        <a:p>
          <a:r>
            <a:rPr lang="en-US" sz="2000" b="1" dirty="0">
              <a:solidFill>
                <a:schemeClr val="bg1"/>
              </a:solidFill>
              <a:sym typeface="+mn-ea"/>
            </a:rPr>
            <a:t>AIN application form is available on TIN website www.tin-nsdl.com .</a:t>
          </a:r>
        </a:p>
      </dgm:t>
    </dgm:pt>
    <dgm:pt modelId="{737D7E49-4F9D-4D78-9F42-8F6766CFC3B0}" cxnId="{DE3B23D9-5D3D-43C7-A541-D8659CB8B911}" type="parTrans">
      <dgm:prSet/>
      <dgm:spPr/>
      <dgm:t>
        <a:bodyPr/>
        <a:lstStyle/>
        <a:p>
          <a:endParaRPr lang="en-IN"/>
        </a:p>
      </dgm:t>
    </dgm:pt>
    <dgm:pt modelId="{5AC99C49-62A9-4F2F-BC35-5CCC33C066CE}" cxnId="{DE3B23D9-5D3D-43C7-A541-D8659CB8B911}" type="sibTrans">
      <dgm:prSet/>
      <dgm:spPr/>
      <dgm:t>
        <a:bodyPr/>
        <a:lstStyle/>
        <a:p>
          <a:endParaRPr lang="en-IN"/>
        </a:p>
      </dgm:t>
    </dgm:pt>
    <dgm:pt modelId="{4413C17E-9685-43E9-81F0-3A25187BDFC7}">
      <dgm:prSet custT="1"/>
      <dgm:spPr/>
      <dgm:t>
        <a:bodyPr/>
        <a:lstStyle/>
        <a:p>
          <a:r>
            <a:rPr lang="en-US" sz="2000" b="1" dirty="0">
              <a:solidFill>
                <a:schemeClr val="bg1"/>
              </a:solidFill>
              <a:sym typeface="+mn-ea"/>
            </a:rPr>
            <a:t>AIN Form is to be submitted in physical form to the jurisdictional CIT.</a:t>
          </a:r>
        </a:p>
      </dgm:t>
    </dgm:pt>
    <dgm:pt modelId="{F4F53B25-A522-4357-B86A-F020D66CFB8A}" cxnId="{EC2BC0A7-5FA4-44AA-B2E9-16E2DFA9AAF3}" type="parTrans">
      <dgm:prSet/>
      <dgm:spPr/>
      <dgm:t>
        <a:bodyPr/>
        <a:lstStyle/>
        <a:p>
          <a:endParaRPr lang="en-IN"/>
        </a:p>
      </dgm:t>
    </dgm:pt>
    <dgm:pt modelId="{50E838FD-7A17-4F22-8C9D-2C80D26200E0}" cxnId="{EC2BC0A7-5FA4-44AA-B2E9-16E2DFA9AAF3}" type="sibTrans">
      <dgm:prSet/>
      <dgm:spPr/>
      <dgm:t>
        <a:bodyPr/>
        <a:lstStyle/>
        <a:p>
          <a:endParaRPr lang="en-IN"/>
        </a:p>
      </dgm:t>
    </dgm:pt>
    <dgm:pt modelId="{B871804C-1248-4B63-9F91-476A415C81E8}">
      <dgm:prSet custT="1"/>
      <dgm:spPr/>
      <dgm:t>
        <a:bodyPr/>
        <a:lstStyle/>
        <a:p>
          <a:r>
            <a:rPr lang="en-US" sz="2000" b="1" dirty="0">
              <a:solidFill>
                <a:schemeClr val="bg1"/>
              </a:solidFill>
              <a:sym typeface="+mn-ea"/>
            </a:rPr>
            <a:t>The Accounts Office can register the AIN online and after registration, the AO can login with user ID and Password.    </a:t>
          </a:r>
        </a:p>
      </dgm:t>
    </dgm:pt>
    <dgm:pt modelId="{6B40453F-0333-4398-A8A9-D9813A4DBCF4}" cxnId="{4CD0B04A-DBD1-4C92-BAE4-7A2083311277}" type="parTrans">
      <dgm:prSet/>
      <dgm:spPr/>
      <dgm:t>
        <a:bodyPr/>
        <a:lstStyle/>
        <a:p>
          <a:endParaRPr lang="en-IN"/>
        </a:p>
      </dgm:t>
    </dgm:pt>
    <dgm:pt modelId="{8D8BB664-8F32-4F5B-A05E-7E06A334F14E}" cxnId="{4CD0B04A-DBD1-4C92-BAE4-7A2083311277}" type="sibTrans">
      <dgm:prSet/>
      <dgm:spPr/>
      <dgm:t>
        <a:bodyPr/>
        <a:lstStyle/>
        <a:p>
          <a:endParaRPr lang="en-IN"/>
        </a:p>
      </dgm:t>
    </dgm:pt>
    <dgm:pt modelId="{A13055F7-F5B8-4E23-97F5-C40FDA9720AD}">
      <dgm:prSet custT="1"/>
      <dgm:spPr/>
      <dgm:t>
        <a:bodyPr/>
        <a:lstStyle/>
        <a:p>
          <a:r>
            <a:rPr lang="en-US" sz="2000" b="1" dirty="0">
              <a:solidFill>
                <a:schemeClr val="bg1"/>
              </a:solidFill>
              <a:sym typeface="+mn-ea"/>
            </a:rPr>
            <a:t>Upon login, the AO can view/download Book Identification Number (BIN) details and update demographic details etc.  </a:t>
          </a:r>
          <a:endParaRPr lang="en-US" sz="2000" b="1" dirty="0">
            <a:solidFill>
              <a:schemeClr val="bg1"/>
            </a:solidFill>
          </a:endParaRPr>
        </a:p>
      </dgm:t>
    </dgm:pt>
    <dgm:pt modelId="{C1649FDA-0BFC-48B7-A20A-8BF10C301D07}" cxnId="{ACD49844-CFC3-4801-BDAC-77E6352832E0}" type="parTrans">
      <dgm:prSet/>
      <dgm:spPr/>
      <dgm:t>
        <a:bodyPr/>
        <a:lstStyle/>
        <a:p>
          <a:endParaRPr lang="en-IN"/>
        </a:p>
      </dgm:t>
    </dgm:pt>
    <dgm:pt modelId="{31B78A2D-93CC-4875-97D1-CDD2C4AB051E}" cxnId="{ACD49844-CFC3-4801-BDAC-77E6352832E0}" type="sibTrans">
      <dgm:prSet/>
      <dgm:spPr/>
      <dgm:t>
        <a:bodyPr/>
        <a:lstStyle/>
        <a:p>
          <a:endParaRPr lang="en-IN"/>
        </a:p>
      </dgm:t>
    </dgm:pt>
    <dgm:pt modelId="{EAA9DEB6-757B-4272-8057-897AA26B0495}" type="pres">
      <dgm:prSet presAssocID="{11F23494-334F-4195-AA2D-DF9C4DDA0BB2}" presName="Name0" presStyleCnt="0">
        <dgm:presLayoutVars>
          <dgm:chMax val="7"/>
          <dgm:chPref val="7"/>
          <dgm:dir/>
        </dgm:presLayoutVars>
      </dgm:prSet>
      <dgm:spPr/>
    </dgm:pt>
    <dgm:pt modelId="{52C8E886-DE4E-4387-87F4-2B9F720230D1}" type="pres">
      <dgm:prSet presAssocID="{11F23494-334F-4195-AA2D-DF9C4DDA0BB2}" presName="Name1" presStyleCnt="0"/>
      <dgm:spPr/>
    </dgm:pt>
    <dgm:pt modelId="{FFE86DC0-243A-47DE-B3F1-5743661738BA}" type="pres">
      <dgm:prSet presAssocID="{11F23494-334F-4195-AA2D-DF9C4DDA0BB2}" presName="cycle" presStyleCnt="0"/>
      <dgm:spPr/>
    </dgm:pt>
    <dgm:pt modelId="{457BC101-C28B-4BDF-A9F1-59643AD3D73B}" type="pres">
      <dgm:prSet presAssocID="{11F23494-334F-4195-AA2D-DF9C4DDA0BB2}" presName="srcNode" presStyleLbl="node1" presStyleIdx="0" presStyleCnt="6"/>
      <dgm:spPr/>
    </dgm:pt>
    <dgm:pt modelId="{158BA310-7429-4B44-8F3A-FCC6A2172A00}" type="pres">
      <dgm:prSet presAssocID="{11F23494-334F-4195-AA2D-DF9C4DDA0BB2}" presName="conn" presStyleLbl="parChTrans1D2" presStyleIdx="0" presStyleCnt="1"/>
      <dgm:spPr/>
    </dgm:pt>
    <dgm:pt modelId="{1255FD8E-6125-4D36-8CCA-532896BBB29F}" type="pres">
      <dgm:prSet presAssocID="{11F23494-334F-4195-AA2D-DF9C4DDA0BB2}" presName="extraNode" presStyleLbl="node1" presStyleIdx="0" presStyleCnt="6"/>
      <dgm:spPr/>
    </dgm:pt>
    <dgm:pt modelId="{ABF636CD-9B40-486D-AB01-B7A22CB9ECE6}" type="pres">
      <dgm:prSet presAssocID="{11F23494-334F-4195-AA2D-DF9C4DDA0BB2}" presName="dstNode" presStyleLbl="node1" presStyleIdx="0" presStyleCnt="6"/>
      <dgm:spPr/>
    </dgm:pt>
    <dgm:pt modelId="{09032FC9-41E0-4DC6-9D62-93010892CA82}" type="pres">
      <dgm:prSet presAssocID="{FE50233D-353A-4354-85EF-DD72CF8F8742}" presName="text_1" presStyleLbl="node1" presStyleIdx="0" presStyleCnt="6">
        <dgm:presLayoutVars>
          <dgm:bulletEnabled val="1"/>
        </dgm:presLayoutVars>
      </dgm:prSet>
      <dgm:spPr/>
    </dgm:pt>
    <dgm:pt modelId="{37BDAE99-65CF-4CD3-BA30-DD227BE4EE9D}" type="pres">
      <dgm:prSet presAssocID="{FE50233D-353A-4354-85EF-DD72CF8F8742}" presName="accent_1" presStyleCnt="0"/>
      <dgm:spPr/>
    </dgm:pt>
    <dgm:pt modelId="{FDAA4871-4A43-4767-85BD-97FC79E767D0}" type="pres">
      <dgm:prSet presAssocID="{FE50233D-353A-4354-85EF-DD72CF8F8742}" presName="accentRepeatNode" presStyleLbl="solidFgAcc1" presStyleIdx="0" presStyleCnt="6"/>
      <dgm:spPr/>
    </dgm:pt>
    <dgm:pt modelId="{2D9E4F96-DA25-4E1D-B3DD-B90F5CB42F21}" type="pres">
      <dgm:prSet presAssocID="{F78C1C31-D281-4278-9155-D62F31D973F5}" presName="text_2" presStyleLbl="node1" presStyleIdx="1" presStyleCnt="6">
        <dgm:presLayoutVars>
          <dgm:bulletEnabled val="1"/>
        </dgm:presLayoutVars>
      </dgm:prSet>
      <dgm:spPr/>
    </dgm:pt>
    <dgm:pt modelId="{5C5BDE9A-2D2A-46C6-AB02-D4C3E1C36369}" type="pres">
      <dgm:prSet presAssocID="{F78C1C31-D281-4278-9155-D62F31D973F5}" presName="accent_2" presStyleCnt="0"/>
      <dgm:spPr/>
    </dgm:pt>
    <dgm:pt modelId="{0FD246C4-5E2F-4F6D-95E7-E2CEEFADDE3A}" type="pres">
      <dgm:prSet presAssocID="{F78C1C31-D281-4278-9155-D62F31D973F5}" presName="accentRepeatNode" presStyleLbl="solidFgAcc1" presStyleIdx="1" presStyleCnt="6"/>
      <dgm:spPr/>
    </dgm:pt>
    <dgm:pt modelId="{8125DBB1-BC28-4D52-993C-310BF662BED4}" type="pres">
      <dgm:prSet presAssocID="{8392A198-1B5C-4953-A36A-96036458EB86}" presName="text_3" presStyleLbl="node1" presStyleIdx="2" presStyleCnt="6">
        <dgm:presLayoutVars>
          <dgm:bulletEnabled val="1"/>
        </dgm:presLayoutVars>
      </dgm:prSet>
      <dgm:spPr/>
    </dgm:pt>
    <dgm:pt modelId="{376CA6CD-9CAB-4915-9FB9-A6CCDE6A61AC}" type="pres">
      <dgm:prSet presAssocID="{8392A198-1B5C-4953-A36A-96036458EB86}" presName="accent_3" presStyleCnt="0"/>
      <dgm:spPr/>
    </dgm:pt>
    <dgm:pt modelId="{4128AB1A-B3B3-4F76-8492-947F8322DE01}" type="pres">
      <dgm:prSet presAssocID="{8392A198-1B5C-4953-A36A-96036458EB86}" presName="accentRepeatNode" presStyleLbl="solidFgAcc1" presStyleIdx="2" presStyleCnt="6"/>
      <dgm:spPr/>
    </dgm:pt>
    <dgm:pt modelId="{0590AED0-9709-4F8E-83B0-0CDC7D08B50C}" type="pres">
      <dgm:prSet presAssocID="{4413C17E-9685-43E9-81F0-3A25187BDFC7}" presName="text_4" presStyleLbl="node1" presStyleIdx="3" presStyleCnt="6">
        <dgm:presLayoutVars>
          <dgm:bulletEnabled val="1"/>
        </dgm:presLayoutVars>
      </dgm:prSet>
      <dgm:spPr/>
    </dgm:pt>
    <dgm:pt modelId="{D9B10C92-F1CC-4686-B212-40FD3A96D189}" type="pres">
      <dgm:prSet presAssocID="{4413C17E-9685-43E9-81F0-3A25187BDFC7}" presName="accent_4" presStyleCnt="0"/>
      <dgm:spPr/>
    </dgm:pt>
    <dgm:pt modelId="{1A3B2D00-92D9-4937-AB62-143E5020653B}" type="pres">
      <dgm:prSet presAssocID="{4413C17E-9685-43E9-81F0-3A25187BDFC7}" presName="accentRepeatNode" presStyleLbl="solidFgAcc1" presStyleIdx="3" presStyleCnt="6"/>
      <dgm:spPr/>
    </dgm:pt>
    <dgm:pt modelId="{71BB18AF-E173-414B-9AB9-767A9D3C0663}" type="pres">
      <dgm:prSet presAssocID="{B871804C-1248-4B63-9F91-476A415C81E8}" presName="text_5" presStyleLbl="node1" presStyleIdx="4" presStyleCnt="6">
        <dgm:presLayoutVars>
          <dgm:bulletEnabled val="1"/>
        </dgm:presLayoutVars>
      </dgm:prSet>
      <dgm:spPr/>
    </dgm:pt>
    <dgm:pt modelId="{930286B0-2430-464B-A592-3DD4AE6B94A0}" type="pres">
      <dgm:prSet presAssocID="{B871804C-1248-4B63-9F91-476A415C81E8}" presName="accent_5" presStyleCnt="0"/>
      <dgm:spPr/>
    </dgm:pt>
    <dgm:pt modelId="{3F486C74-F2B7-4C66-9202-53B6DEB40704}" type="pres">
      <dgm:prSet presAssocID="{B871804C-1248-4B63-9F91-476A415C81E8}" presName="accentRepeatNode" presStyleLbl="solidFgAcc1" presStyleIdx="4" presStyleCnt="6"/>
      <dgm:spPr/>
    </dgm:pt>
    <dgm:pt modelId="{16CA725E-15C5-4B72-84D0-EA1BCCE6AB06}" type="pres">
      <dgm:prSet presAssocID="{A13055F7-F5B8-4E23-97F5-C40FDA9720AD}" presName="text_6" presStyleLbl="node1" presStyleIdx="5" presStyleCnt="6">
        <dgm:presLayoutVars>
          <dgm:bulletEnabled val="1"/>
        </dgm:presLayoutVars>
      </dgm:prSet>
      <dgm:spPr/>
    </dgm:pt>
    <dgm:pt modelId="{DC73FAEC-24D7-43D2-BC01-0844DF3DFEBA}" type="pres">
      <dgm:prSet presAssocID="{A13055F7-F5B8-4E23-97F5-C40FDA9720AD}" presName="accent_6" presStyleCnt="0"/>
      <dgm:spPr/>
    </dgm:pt>
    <dgm:pt modelId="{F693D6DE-3C58-4CA3-895D-ED57A16892B2}" type="pres">
      <dgm:prSet presAssocID="{A13055F7-F5B8-4E23-97F5-C40FDA9720AD}" presName="accentRepeatNode" presStyleLbl="solidFgAcc1" presStyleIdx="5" presStyleCnt="6"/>
      <dgm:spPr/>
    </dgm:pt>
  </dgm:ptLst>
  <dgm:cxnLst>
    <dgm:cxn modelId="{E3677F01-B2D7-43F3-901C-A88A11946E24}" type="presOf" srcId="{8392A198-1B5C-4953-A36A-96036458EB86}" destId="{8125DBB1-BC28-4D52-993C-310BF662BED4}" srcOrd="0" destOrd="0" presId="urn:microsoft.com/office/officeart/2008/layout/VerticalCurvedList"/>
    <dgm:cxn modelId="{EA267D02-F766-4E79-BEF3-0CA6D52F82E3}" type="presOf" srcId="{F78C1C31-D281-4278-9155-D62F31D973F5}" destId="{2D9E4F96-DA25-4E1D-B3DD-B90F5CB42F21}" srcOrd="0" destOrd="0" presId="urn:microsoft.com/office/officeart/2008/layout/VerticalCurvedList"/>
    <dgm:cxn modelId="{0B9FDE09-B02A-4386-A6A4-D4E4777EEE03}" type="presOf" srcId="{4413C17E-9685-43E9-81F0-3A25187BDFC7}" destId="{0590AED0-9709-4F8E-83B0-0CDC7D08B50C}" srcOrd="0" destOrd="0" presId="urn:microsoft.com/office/officeart/2008/layout/VerticalCurvedList"/>
    <dgm:cxn modelId="{ACD49844-CFC3-4801-BDAC-77E6352832E0}" srcId="{11F23494-334F-4195-AA2D-DF9C4DDA0BB2}" destId="{A13055F7-F5B8-4E23-97F5-C40FDA9720AD}" srcOrd="5" destOrd="0" parTransId="{C1649FDA-0BFC-48B7-A20A-8BF10C301D07}" sibTransId="{31B78A2D-93CC-4875-97D1-CDD2C4AB051E}"/>
    <dgm:cxn modelId="{35F5CB66-14E8-46A3-BFA4-4431459BA2BE}" type="presOf" srcId="{B871804C-1248-4B63-9F91-476A415C81E8}" destId="{71BB18AF-E173-414B-9AB9-767A9D3C0663}" srcOrd="0" destOrd="0" presId="urn:microsoft.com/office/officeart/2008/layout/VerticalCurvedList"/>
    <dgm:cxn modelId="{4CD0B04A-DBD1-4C92-BAE4-7A2083311277}" srcId="{11F23494-334F-4195-AA2D-DF9C4DDA0BB2}" destId="{B871804C-1248-4B63-9F91-476A415C81E8}" srcOrd="4" destOrd="0" parTransId="{6B40453F-0333-4398-A8A9-D9813A4DBCF4}" sibTransId="{8D8BB664-8F32-4F5B-A05E-7E06A334F14E}"/>
    <dgm:cxn modelId="{7D4DEF55-AE0B-436E-803F-BCB0C7BF7B18}" type="presOf" srcId="{FE50233D-353A-4354-85EF-DD72CF8F8742}" destId="{09032FC9-41E0-4DC6-9D62-93010892CA82}" srcOrd="0" destOrd="0" presId="urn:microsoft.com/office/officeart/2008/layout/VerticalCurvedList"/>
    <dgm:cxn modelId="{689FC980-73EF-4A89-AD18-46A769B4865D}" type="presOf" srcId="{A13055F7-F5B8-4E23-97F5-C40FDA9720AD}" destId="{16CA725E-15C5-4B72-84D0-EA1BCCE6AB06}" srcOrd="0" destOrd="0" presId="urn:microsoft.com/office/officeart/2008/layout/VerticalCurvedList"/>
    <dgm:cxn modelId="{79674C8F-CB77-488D-A4D8-3261A40BDD3B}" type="presOf" srcId="{12D0AEDD-E86E-416C-8EF1-25E5FE29F16F}" destId="{158BA310-7429-4B44-8F3A-FCC6A2172A00}" srcOrd="0" destOrd="0" presId="urn:microsoft.com/office/officeart/2008/layout/VerticalCurvedList"/>
    <dgm:cxn modelId="{89C30692-5C5D-4A9E-940B-6F88353247C7}" type="presOf" srcId="{11F23494-334F-4195-AA2D-DF9C4DDA0BB2}" destId="{EAA9DEB6-757B-4272-8057-897AA26B0495}" srcOrd="0" destOrd="0" presId="urn:microsoft.com/office/officeart/2008/layout/VerticalCurvedList"/>
    <dgm:cxn modelId="{247E34A2-4499-45F4-8F0A-01A856EF25A6}" srcId="{11F23494-334F-4195-AA2D-DF9C4DDA0BB2}" destId="{FE50233D-353A-4354-85EF-DD72CF8F8742}" srcOrd="0" destOrd="0" parTransId="{2FFC8687-8945-4784-BC0F-F5C6FC2234F0}" sibTransId="{12D0AEDD-E86E-416C-8EF1-25E5FE29F16F}"/>
    <dgm:cxn modelId="{EC2BC0A7-5FA4-44AA-B2E9-16E2DFA9AAF3}" srcId="{11F23494-334F-4195-AA2D-DF9C4DDA0BB2}" destId="{4413C17E-9685-43E9-81F0-3A25187BDFC7}" srcOrd="3" destOrd="0" parTransId="{F4F53B25-A522-4357-B86A-F020D66CFB8A}" sibTransId="{50E838FD-7A17-4F22-8C9D-2C80D26200E0}"/>
    <dgm:cxn modelId="{0E684BB1-C91B-4D08-97A6-53ABC2C0E1D5}" srcId="{11F23494-334F-4195-AA2D-DF9C4DDA0BB2}" destId="{F78C1C31-D281-4278-9155-D62F31D973F5}" srcOrd="1" destOrd="0" parTransId="{D548A2AE-6698-4D3B-86A6-ABDEEECD3DB0}" sibTransId="{D874744A-15A7-4DA8-801E-D93306836E65}"/>
    <dgm:cxn modelId="{DE3B23D9-5D3D-43C7-A541-D8659CB8B911}" srcId="{11F23494-334F-4195-AA2D-DF9C4DDA0BB2}" destId="{8392A198-1B5C-4953-A36A-96036458EB86}" srcOrd="2" destOrd="0" parTransId="{737D7E49-4F9D-4D78-9F42-8F6766CFC3B0}" sibTransId="{5AC99C49-62A9-4F2F-BC35-5CCC33C066CE}"/>
    <dgm:cxn modelId="{34FB2B45-6A27-4CF2-BA97-14592F80884C}" type="presParOf" srcId="{EAA9DEB6-757B-4272-8057-897AA26B0495}" destId="{52C8E886-DE4E-4387-87F4-2B9F720230D1}" srcOrd="0" destOrd="0" presId="urn:microsoft.com/office/officeart/2008/layout/VerticalCurvedList"/>
    <dgm:cxn modelId="{4D75F197-8544-446D-8B02-E1656DE2BD8E}" type="presParOf" srcId="{52C8E886-DE4E-4387-87F4-2B9F720230D1}" destId="{FFE86DC0-243A-47DE-B3F1-5743661738BA}" srcOrd="0" destOrd="0" presId="urn:microsoft.com/office/officeart/2008/layout/VerticalCurvedList"/>
    <dgm:cxn modelId="{0EB438A1-3602-4044-BB3B-3FF18CA8540D}" type="presParOf" srcId="{FFE86DC0-243A-47DE-B3F1-5743661738BA}" destId="{457BC101-C28B-4BDF-A9F1-59643AD3D73B}" srcOrd="0" destOrd="0" presId="urn:microsoft.com/office/officeart/2008/layout/VerticalCurvedList"/>
    <dgm:cxn modelId="{9A988F3D-B606-4C47-86AE-396216133B4E}" type="presParOf" srcId="{FFE86DC0-243A-47DE-B3F1-5743661738BA}" destId="{158BA310-7429-4B44-8F3A-FCC6A2172A00}" srcOrd="1" destOrd="0" presId="urn:microsoft.com/office/officeart/2008/layout/VerticalCurvedList"/>
    <dgm:cxn modelId="{B0F5732E-2DC3-4277-A92D-2FADDB8219B3}" type="presParOf" srcId="{FFE86DC0-243A-47DE-B3F1-5743661738BA}" destId="{1255FD8E-6125-4D36-8CCA-532896BBB29F}" srcOrd="2" destOrd="0" presId="urn:microsoft.com/office/officeart/2008/layout/VerticalCurvedList"/>
    <dgm:cxn modelId="{E3612885-B405-4C11-84C6-59E03F8E9C35}" type="presParOf" srcId="{FFE86DC0-243A-47DE-B3F1-5743661738BA}" destId="{ABF636CD-9B40-486D-AB01-B7A22CB9ECE6}" srcOrd="3" destOrd="0" presId="urn:microsoft.com/office/officeart/2008/layout/VerticalCurvedList"/>
    <dgm:cxn modelId="{71AC053A-18C7-4F47-B15B-F1D7F21D806A}" type="presParOf" srcId="{52C8E886-DE4E-4387-87F4-2B9F720230D1}" destId="{09032FC9-41E0-4DC6-9D62-93010892CA82}" srcOrd="1" destOrd="0" presId="urn:microsoft.com/office/officeart/2008/layout/VerticalCurvedList"/>
    <dgm:cxn modelId="{4C6D963B-E510-4642-9C53-FD752A2865A9}" type="presParOf" srcId="{52C8E886-DE4E-4387-87F4-2B9F720230D1}" destId="{37BDAE99-65CF-4CD3-BA30-DD227BE4EE9D}" srcOrd="2" destOrd="0" presId="urn:microsoft.com/office/officeart/2008/layout/VerticalCurvedList"/>
    <dgm:cxn modelId="{E57D04AE-DFAE-4CE2-BBA5-5BF93FFBE998}" type="presParOf" srcId="{37BDAE99-65CF-4CD3-BA30-DD227BE4EE9D}" destId="{FDAA4871-4A43-4767-85BD-97FC79E767D0}" srcOrd="0" destOrd="0" presId="urn:microsoft.com/office/officeart/2008/layout/VerticalCurvedList"/>
    <dgm:cxn modelId="{A9418B1C-CF39-45E2-B3EA-E68DDD0E2A32}" type="presParOf" srcId="{52C8E886-DE4E-4387-87F4-2B9F720230D1}" destId="{2D9E4F96-DA25-4E1D-B3DD-B90F5CB42F21}" srcOrd="3" destOrd="0" presId="urn:microsoft.com/office/officeart/2008/layout/VerticalCurvedList"/>
    <dgm:cxn modelId="{7E2AA712-A5FC-40EC-9314-3B82B8B344D4}" type="presParOf" srcId="{52C8E886-DE4E-4387-87F4-2B9F720230D1}" destId="{5C5BDE9A-2D2A-46C6-AB02-D4C3E1C36369}" srcOrd="4" destOrd="0" presId="urn:microsoft.com/office/officeart/2008/layout/VerticalCurvedList"/>
    <dgm:cxn modelId="{19AE8EE6-B1CD-4375-9F94-C8EEE011FAB8}" type="presParOf" srcId="{5C5BDE9A-2D2A-46C6-AB02-D4C3E1C36369}" destId="{0FD246C4-5E2F-4F6D-95E7-E2CEEFADDE3A}" srcOrd="0" destOrd="0" presId="urn:microsoft.com/office/officeart/2008/layout/VerticalCurvedList"/>
    <dgm:cxn modelId="{50D2A6DC-70D9-48B4-BADF-00CC935D8B5A}" type="presParOf" srcId="{52C8E886-DE4E-4387-87F4-2B9F720230D1}" destId="{8125DBB1-BC28-4D52-993C-310BF662BED4}" srcOrd="5" destOrd="0" presId="urn:microsoft.com/office/officeart/2008/layout/VerticalCurvedList"/>
    <dgm:cxn modelId="{FEAEDD9A-C2B5-4A38-967C-70E778B9618E}" type="presParOf" srcId="{52C8E886-DE4E-4387-87F4-2B9F720230D1}" destId="{376CA6CD-9CAB-4915-9FB9-A6CCDE6A61AC}" srcOrd="6" destOrd="0" presId="urn:microsoft.com/office/officeart/2008/layout/VerticalCurvedList"/>
    <dgm:cxn modelId="{1934C160-F321-42BB-A83B-997CD7BDD9A0}" type="presParOf" srcId="{376CA6CD-9CAB-4915-9FB9-A6CCDE6A61AC}" destId="{4128AB1A-B3B3-4F76-8492-947F8322DE01}" srcOrd="0" destOrd="0" presId="urn:microsoft.com/office/officeart/2008/layout/VerticalCurvedList"/>
    <dgm:cxn modelId="{749602D4-B0D7-491D-A881-1445534AC0E4}" type="presParOf" srcId="{52C8E886-DE4E-4387-87F4-2B9F720230D1}" destId="{0590AED0-9709-4F8E-83B0-0CDC7D08B50C}" srcOrd="7" destOrd="0" presId="urn:microsoft.com/office/officeart/2008/layout/VerticalCurvedList"/>
    <dgm:cxn modelId="{D5653691-F2D8-43E7-AE39-290618A47191}" type="presParOf" srcId="{52C8E886-DE4E-4387-87F4-2B9F720230D1}" destId="{D9B10C92-F1CC-4686-B212-40FD3A96D189}" srcOrd="8" destOrd="0" presId="urn:microsoft.com/office/officeart/2008/layout/VerticalCurvedList"/>
    <dgm:cxn modelId="{B1769D78-6107-4FFD-9531-15AF8C6B8619}" type="presParOf" srcId="{D9B10C92-F1CC-4686-B212-40FD3A96D189}" destId="{1A3B2D00-92D9-4937-AB62-143E5020653B}" srcOrd="0" destOrd="0" presId="urn:microsoft.com/office/officeart/2008/layout/VerticalCurvedList"/>
    <dgm:cxn modelId="{0D2730DC-DBB9-4C2B-912C-CEA0629B8306}" type="presParOf" srcId="{52C8E886-DE4E-4387-87F4-2B9F720230D1}" destId="{71BB18AF-E173-414B-9AB9-767A9D3C0663}" srcOrd="9" destOrd="0" presId="urn:microsoft.com/office/officeart/2008/layout/VerticalCurvedList"/>
    <dgm:cxn modelId="{63A8A674-5003-4EE1-B913-405CF3F44643}" type="presParOf" srcId="{52C8E886-DE4E-4387-87F4-2B9F720230D1}" destId="{930286B0-2430-464B-A592-3DD4AE6B94A0}" srcOrd="10" destOrd="0" presId="urn:microsoft.com/office/officeart/2008/layout/VerticalCurvedList"/>
    <dgm:cxn modelId="{782E8638-74BD-4A56-8A15-20FD434926B5}" type="presParOf" srcId="{930286B0-2430-464B-A592-3DD4AE6B94A0}" destId="{3F486C74-F2B7-4C66-9202-53B6DEB40704}" srcOrd="0" destOrd="0" presId="urn:microsoft.com/office/officeart/2008/layout/VerticalCurvedList"/>
    <dgm:cxn modelId="{B98CC65C-EE30-4D21-BC35-CE07BD58D166}" type="presParOf" srcId="{52C8E886-DE4E-4387-87F4-2B9F720230D1}" destId="{16CA725E-15C5-4B72-84D0-EA1BCCE6AB06}" srcOrd="11" destOrd="0" presId="urn:microsoft.com/office/officeart/2008/layout/VerticalCurvedList"/>
    <dgm:cxn modelId="{1CC637DE-9915-457B-9962-82D96EFCC209}" type="presParOf" srcId="{52C8E886-DE4E-4387-87F4-2B9F720230D1}" destId="{DC73FAEC-24D7-43D2-BC01-0844DF3DFEBA}" srcOrd="12" destOrd="0" presId="urn:microsoft.com/office/officeart/2008/layout/VerticalCurvedList"/>
    <dgm:cxn modelId="{6839378C-6E87-44C4-A690-6E0A7A2E3AC3}" type="presParOf" srcId="{DC73FAEC-24D7-43D2-BC01-0844DF3DFEBA}" destId="{F693D6DE-3C58-4CA3-895D-ED57A16892B2}"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945F74-F383-43D9-A46F-FE16FFE5CB6C}" type="doc">
      <dgm:prSet loTypeId="urn:microsoft.com/office/officeart/2005/8/layout/vProcess5" loCatId="process" qsTypeId="urn:microsoft.com/office/officeart/2005/8/quickstyle/simple1#1" qsCatId="simple" csTypeId="urn:microsoft.com/office/officeart/2005/8/colors/accent1_2#1" csCatId="accent1" phldr="1"/>
      <dgm:spPr/>
      <dgm:t>
        <a:bodyPr/>
        <a:lstStyle/>
        <a:p>
          <a:endParaRPr lang="en-IN"/>
        </a:p>
      </dgm:t>
    </dgm:pt>
    <dgm:pt modelId="{E9291B8C-F641-4BFC-BAED-E1928691C458}">
      <dgm:prSet phldrT="[Text]" phldr="0" custT="0"/>
      <dgm:spPr/>
      <dgm:t>
        <a:bodyPr vert="horz" wrap="square"/>
        <a:lstStyle/>
        <a:p>
          <a:pPr>
            <a:lnSpc>
              <a:spcPct val="100000"/>
            </a:lnSpc>
            <a:spcBef>
              <a:spcPct val="0"/>
            </a:spcBef>
            <a:spcAft>
              <a:spcPct val="35000"/>
            </a:spcAft>
          </a:pPr>
          <a:r>
            <a:rPr lang="en-US" altLang="en-IN" dirty="0"/>
            <a:t>AIN Holder (Account Officer Identification Number)</a:t>
          </a:r>
        </a:p>
      </dgm:t>
    </dgm:pt>
    <dgm:pt modelId="{CAA4487B-B424-4313-AE8E-342355835EA9}" cxnId="{7B2E542D-F1CA-4087-A5BD-1A1FC611253E}" type="parTrans">
      <dgm:prSet/>
      <dgm:spPr/>
      <dgm:t>
        <a:bodyPr/>
        <a:lstStyle/>
        <a:p>
          <a:endParaRPr lang="en-IN"/>
        </a:p>
      </dgm:t>
    </dgm:pt>
    <dgm:pt modelId="{369DDDB7-AF63-4ADA-A681-DBE449459E73}" cxnId="{7B2E542D-F1CA-4087-A5BD-1A1FC611253E}" type="sibTrans">
      <dgm:prSet/>
      <dgm:spPr/>
      <dgm:t>
        <a:bodyPr/>
        <a:lstStyle/>
        <a:p>
          <a:endParaRPr lang="en-IN"/>
        </a:p>
      </dgm:t>
    </dgm:pt>
    <dgm:pt modelId="{153F6CDB-4B79-46F1-856C-1ED3D4E6EF3B}">
      <dgm:prSet phldr="0" custT="0"/>
      <dgm:spPr/>
      <dgm:t>
        <a:bodyPr vert="horz" wrap="square"/>
        <a:p>
          <a:pPr>
            <a:lnSpc>
              <a:spcPct val="100000"/>
            </a:lnSpc>
            <a:spcBef>
              <a:spcPct val="0"/>
            </a:spcBef>
            <a:spcAft>
              <a:spcPct val="35000"/>
            </a:spcAft>
          </a:pPr>
          <a:r>
            <a:rPr lang="en-US" altLang="en-IN" dirty="0"/>
            <a:t>24G   ( Monthly Statement) for BIN Generation. </a:t>
          </a:r>
          <a:r>
            <a:rPr/>
            <a:t/>
          </a:r>
          <a:endParaRPr/>
        </a:p>
      </dgm:t>
    </dgm:pt>
    <dgm:pt modelId="{5A1B27B8-D794-4C43-BA7B-919DC7CF897F}" cxnId="{6777ADD9-5F57-4ECD-BDCD-57E5E915C4FB}" type="parTrans">
      <dgm:prSet/>
      <dgm:spPr/>
      <dgm:t>
        <a:bodyPr/>
        <a:lstStyle/>
        <a:p>
          <a:endParaRPr lang="en-IN"/>
        </a:p>
      </dgm:t>
    </dgm:pt>
    <dgm:pt modelId="{1E89FC4D-D61D-46D9-A956-D0CB2ABAD1F6}" cxnId="{6777ADD9-5F57-4ECD-BDCD-57E5E915C4FB}" type="sibTrans">
      <dgm:prSet/>
      <dgm:spPr/>
      <dgm:t>
        <a:bodyPr/>
        <a:lstStyle/>
        <a:p>
          <a:endParaRPr lang="en-IN"/>
        </a:p>
      </dgm:t>
    </dgm:pt>
    <dgm:pt modelId="{CE7F5E52-457F-4147-AE86-A203CE4E5209}">
      <dgm:prSet phldr="0" custT="0"/>
      <dgm:spPr/>
      <dgm:t>
        <a:bodyPr vert="horz" wrap="square"/>
        <a:lstStyle/>
        <a:p>
          <a:pPr>
            <a:lnSpc>
              <a:spcPct val="100000"/>
            </a:lnSpc>
            <a:spcBef>
              <a:spcPct val="0"/>
            </a:spcBef>
            <a:spcAft>
              <a:spcPct val="35000"/>
            </a:spcAft>
          </a:pPr>
          <a:r>
            <a:rPr lang="en-US" altLang="en-IN" dirty="0"/>
            <a:t>Details of TAN and the Total TDS Amount</a:t>
          </a:r>
        </a:p>
      </dgm:t>
    </dgm:pt>
    <dgm:pt modelId="{22EE8BCA-1CD0-4191-83B8-A8CF46FE99B7}" cxnId="{08078059-2087-46C8-8A83-4B53374ACAEE}" type="parTrans">
      <dgm:prSet/>
      <dgm:spPr/>
      <dgm:t>
        <a:bodyPr/>
        <a:lstStyle/>
        <a:p>
          <a:endParaRPr lang="en-IN"/>
        </a:p>
      </dgm:t>
    </dgm:pt>
    <dgm:pt modelId="{A72750A2-DA3E-4EBB-B028-C0452476D3A1}" cxnId="{08078059-2087-46C8-8A83-4B53374ACAEE}" type="sibTrans">
      <dgm:prSet/>
      <dgm:spPr/>
      <dgm:t>
        <a:bodyPr/>
        <a:lstStyle/>
        <a:p>
          <a:endParaRPr lang="en-IN"/>
        </a:p>
      </dgm:t>
    </dgm:pt>
    <dgm:pt modelId="{AEAE455A-2B6D-4CDA-9BA3-7FCED80959C5}">
      <dgm:prSet phldrT="[Text]" phldr="0" custT="0"/>
      <dgm:spPr/>
      <dgm:t>
        <a:bodyPr vert="horz" wrap="square"/>
        <a:lstStyle/>
        <a:p>
          <a:pPr>
            <a:lnSpc>
              <a:spcPct val="100000"/>
            </a:lnSpc>
            <a:spcBef>
              <a:spcPct val="0"/>
            </a:spcBef>
            <a:spcAft>
              <a:spcPct val="35000"/>
            </a:spcAft>
          </a:pPr>
          <a:r>
            <a:rPr lang="en-US" altLang="en-IN" dirty="0"/>
            <a:t>Some correct TANs and Some False TANs inserted by Third Party Manipulator </a:t>
          </a:r>
        </a:p>
      </dgm:t>
    </dgm:pt>
    <dgm:pt modelId="{C879D0FC-DBEC-4103-956D-07A870774DEF}" cxnId="{E7C99DB0-1FD7-4B4D-9203-0B0EACD7AA79}" type="parTrans">
      <dgm:prSet/>
      <dgm:spPr/>
      <dgm:t>
        <a:bodyPr/>
        <a:lstStyle/>
        <a:p>
          <a:endParaRPr lang="en-IN"/>
        </a:p>
      </dgm:t>
    </dgm:pt>
    <dgm:pt modelId="{61ABF33D-EB16-4B67-9831-B7A7D1DD6FAF}" cxnId="{E7C99DB0-1FD7-4B4D-9203-0B0EACD7AA79}" type="sibTrans">
      <dgm:prSet/>
      <dgm:spPr/>
      <dgm:t>
        <a:bodyPr/>
        <a:lstStyle/>
        <a:p>
          <a:endParaRPr lang="en-IN"/>
        </a:p>
      </dgm:t>
    </dgm:pt>
    <dgm:pt modelId="{19C9C808-8F18-49B5-A755-1D7B4F48D542}">
      <dgm:prSet phldrT="[Text]" phldr="0" custT="0"/>
      <dgm:spPr/>
      <dgm:t>
        <a:bodyPr vert="horz" wrap="square"/>
        <a:lstStyle/>
        <a:p>
          <a:pPr>
            <a:lnSpc>
              <a:spcPct val="100000"/>
            </a:lnSpc>
            <a:spcBef>
              <a:spcPct val="0"/>
            </a:spcBef>
            <a:spcAft>
              <a:spcPct val="35000"/>
            </a:spcAft>
          </a:pPr>
          <a:r>
            <a:rPr lang="en-US" altLang="en-IN" dirty="0"/>
            <a:t>TDS Quarterly Statements to be filed by respective TAN Holders/</a:t>
          </a:r>
          <a:r>
            <a:rPr lang="en-US" altLang="en-IN" dirty="0" err="1"/>
            <a:t>Deductors</a:t>
          </a:r>
          <a:r>
            <a:rPr lang="en-US" altLang="en-IN" dirty="0"/>
            <a:t> in Form 24Q/26Q</a:t>
          </a:r>
        </a:p>
      </dgm:t>
    </dgm:pt>
    <dgm:pt modelId="{1E22A120-0ECA-4C26-BBB9-74874FDFB982}" cxnId="{9DDED7A1-D99D-4DA9-A266-D700C302551C}" type="parTrans">
      <dgm:prSet/>
      <dgm:spPr/>
      <dgm:t>
        <a:bodyPr/>
        <a:lstStyle/>
        <a:p>
          <a:endParaRPr lang="en-IN"/>
        </a:p>
      </dgm:t>
    </dgm:pt>
    <dgm:pt modelId="{499F48C6-44DF-40F3-B2ED-039194DF09BB}" cxnId="{9DDED7A1-D99D-4DA9-A266-D700C302551C}" type="sibTrans">
      <dgm:prSet/>
      <dgm:spPr/>
      <dgm:t>
        <a:bodyPr/>
        <a:lstStyle/>
        <a:p>
          <a:endParaRPr lang="en-IN"/>
        </a:p>
      </dgm:t>
    </dgm:pt>
    <dgm:pt modelId="{8BD05B5C-1CA4-4822-9CC4-E818799B2034}">
      <dgm:prSet/>
      <dgm:spPr/>
      <dgm:t>
        <a:bodyPr/>
        <a:lstStyle/>
        <a:p>
          <a:endParaRPr lang="en-IN"/>
        </a:p>
      </dgm:t>
    </dgm:pt>
    <dgm:pt modelId="{D541FA46-4DF7-45C3-ADE1-D4354F7FE9F4}" cxnId="{BFF5DC1A-3CBC-4624-B441-464AF541D7D0}" type="parTrans">
      <dgm:prSet/>
      <dgm:spPr/>
      <dgm:t>
        <a:bodyPr/>
        <a:lstStyle/>
        <a:p>
          <a:endParaRPr lang="en-IN"/>
        </a:p>
      </dgm:t>
    </dgm:pt>
    <dgm:pt modelId="{73493118-579D-4F9D-A81E-0CC3FA1164A0}" cxnId="{BFF5DC1A-3CBC-4624-B441-464AF541D7D0}" type="sibTrans">
      <dgm:prSet/>
      <dgm:spPr/>
      <dgm:t>
        <a:bodyPr/>
        <a:lstStyle/>
        <a:p>
          <a:endParaRPr lang="en-IN"/>
        </a:p>
      </dgm:t>
    </dgm:pt>
    <dgm:pt modelId="{290B27A7-CEF9-435B-90A4-ABDC35C575E1}" type="pres">
      <dgm:prSet presAssocID="{36945F74-F383-43D9-A46F-FE16FFE5CB6C}" presName="outerComposite" presStyleCnt="0">
        <dgm:presLayoutVars>
          <dgm:chMax val="5"/>
          <dgm:dir/>
          <dgm:resizeHandles val="exact"/>
        </dgm:presLayoutVars>
      </dgm:prSet>
      <dgm:spPr/>
    </dgm:pt>
    <dgm:pt modelId="{F7C96E77-FFBE-420C-B520-59FFF11CBFC5}" type="pres">
      <dgm:prSet presAssocID="{36945F74-F383-43D9-A46F-FE16FFE5CB6C}" presName="dummyMaxCanvas" presStyleCnt="0">
        <dgm:presLayoutVars/>
      </dgm:prSet>
      <dgm:spPr/>
    </dgm:pt>
    <dgm:pt modelId="{1DC2E69A-33E3-4996-987B-39998AF461C0}" type="pres">
      <dgm:prSet presAssocID="{36945F74-F383-43D9-A46F-FE16FFE5CB6C}" presName="FiveNodes_1" presStyleLbl="node1" presStyleIdx="0" presStyleCnt="5" custScaleY="74264" custLinFactNeighborX="618" custLinFactNeighborY="75001">
        <dgm:presLayoutVars>
          <dgm:bulletEnabled val="1"/>
        </dgm:presLayoutVars>
      </dgm:prSet>
      <dgm:spPr/>
    </dgm:pt>
    <dgm:pt modelId="{BFA9A5EC-8007-45D9-9BF8-D9B6FF81F610}" type="pres">
      <dgm:prSet presAssocID="{36945F74-F383-43D9-A46F-FE16FFE5CB6C}" presName="FiveNodes_2" presStyleLbl="node1" presStyleIdx="1" presStyleCnt="5" custScaleY="66435" custLinFactNeighborX="-6464" custLinFactNeighborY="50361">
        <dgm:presLayoutVars>
          <dgm:bulletEnabled val="1"/>
        </dgm:presLayoutVars>
      </dgm:prSet>
      <dgm:spPr/>
    </dgm:pt>
    <dgm:pt modelId="{B7F437C1-3EE0-4487-AF3F-FEC58E4A6F17}" type="pres">
      <dgm:prSet presAssocID="{36945F74-F383-43D9-A46F-FE16FFE5CB6C}" presName="FiveNodes_3" presStyleLbl="node1" presStyleIdx="2" presStyleCnt="5" custScaleY="66953" custLinFactNeighborX="-14051" custLinFactNeighborY="19466">
        <dgm:presLayoutVars>
          <dgm:bulletEnabled val="1"/>
        </dgm:presLayoutVars>
      </dgm:prSet>
      <dgm:spPr/>
    </dgm:pt>
    <dgm:pt modelId="{E68BD382-8F6A-4C94-9F78-D0DD2E8CABB1}" type="pres">
      <dgm:prSet presAssocID="{36945F74-F383-43D9-A46F-FE16FFE5CB6C}" presName="FiveNodes_4" presStyleLbl="node1" presStyleIdx="3" presStyleCnt="5" custLinFactNeighborX="-21437" custLinFactNeighborY="2149">
        <dgm:presLayoutVars>
          <dgm:bulletEnabled val="1"/>
        </dgm:presLayoutVars>
      </dgm:prSet>
      <dgm:spPr/>
    </dgm:pt>
    <dgm:pt modelId="{C7C8B092-38C7-4958-9035-E57411985D74}" type="pres">
      <dgm:prSet presAssocID="{36945F74-F383-43D9-A46F-FE16FFE5CB6C}" presName="FiveNodes_5" presStyleLbl="node1" presStyleIdx="4" presStyleCnt="5" custLinFactNeighborX="-28759" custLinFactNeighborY="-3083">
        <dgm:presLayoutVars>
          <dgm:bulletEnabled val="1"/>
        </dgm:presLayoutVars>
      </dgm:prSet>
      <dgm:spPr/>
    </dgm:pt>
    <dgm:pt modelId="{7F7C847C-DBCE-4215-AD89-0BE14F4B1BE4}" type="pres">
      <dgm:prSet presAssocID="{36945F74-F383-43D9-A46F-FE16FFE5CB6C}" presName="FiveConn_1-2" presStyleLbl="fgAccFollowNode1" presStyleIdx="0" presStyleCnt="4" custLinFactNeighborX="1581" custLinFactNeighborY="71156">
        <dgm:presLayoutVars>
          <dgm:bulletEnabled val="1"/>
        </dgm:presLayoutVars>
      </dgm:prSet>
      <dgm:spPr/>
    </dgm:pt>
    <dgm:pt modelId="{261626AF-D4D5-4E75-9ABC-C9FD2DEAC320}" type="pres">
      <dgm:prSet presAssocID="{36945F74-F383-43D9-A46F-FE16FFE5CB6C}" presName="FiveConn_2-3" presStyleLbl="fgAccFollowNode1" presStyleIdx="1" presStyleCnt="4" custLinFactNeighborX="-84723" custLinFactNeighborY="39771">
        <dgm:presLayoutVars>
          <dgm:bulletEnabled val="1"/>
        </dgm:presLayoutVars>
      </dgm:prSet>
      <dgm:spPr/>
    </dgm:pt>
    <dgm:pt modelId="{67EE4F95-482F-4265-BDB8-CD90945BC65C}" type="pres">
      <dgm:prSet presAssocID="{36945F74-F383-43D9-A46F-FE16FFE5CB6C}" presName="FiveConn_3-4" presStyleLbl="fgAccFollowNode1" presStyleIdx="2" presStyleCnt="4" custLinFactX="-71937" custLinFactNeighborX="-100000" custLinFactNeighborY="11213">
        <dgm:presLayoutVars>
          <dgm:bulletEnabled val="1"/>
        </dgm:presLayoutVars>
      </dgm:prSet>
      <dgm:spPr/>
    </dgm:pt>
    <dgm:pt modelId="{0E864335-82B7-4314-9BCE-3BA09FAB405F}" type="pres">
      <dgm:prSet presAssocID="{36945F74-F383-43D9-A46F-FE16FFE5CB6C}" presName="FiveConn_4-5" presStyleLbl="fgAccFollowNode1" presStyleIdx="3" presStyleCnt="4" custLinFactX="-100000" custLinFactNeighborX="-160397" custLinFactNeighborY="3737">
        <dgm:presLayoutVars>
          <dgm:bulletEnabled val="1"/>
        </dgm:presLayoutVars>
      </dgm:prSet>
      <dgm:spPr/>
    </dgm:pt>
    <dgm:pt modelId="{747DCC3A-BF19-4206-8957-8E0DBDFBB628}" type="pres">
      <dgm:prSet presAssocID="{36945F74-F383-43D9-A46F-FE16FFE5CB6C}" presName="FiveNodes_1_text" presStyleCnt="0">
        <dgm:presLayoutVars>
          <dgm:bulletEnabled val="1"/>
        </dgm:presLayoutVars>
      </dgm:prSet>
      <dgm:spPr/>
    </dgm:pt>
    <dgm:pt modelId="{7D42C680-FA0D-42CE-842C-96EDB4CCE075}" type="pres">
      <dgm:prSet presAssocID="{36945F74-F383-43D9-A46F-FE16FFE5CB6C}" presName="FiveNodes_2_text" presStyleCnt="0">
        <dgm:presLayoutVars>
          <dgm:bulletEnabled val="1"/>
        </dgm:presLayoutVars>
      </dgm:prSet>
      <dgm:spPr/>
    </dgm:pt>
    <dgm:pt modelId="{64732A00-4F71-4145-BDC5-677588F2E28F}" type="pres">
      <dgm:prSet presAssocID="{36945F74-F383-43D9-A46F-FE16FFE5CB6C}" presName="FiveNodes_3_text" presStyleCnt="0">
        <dgm:presLayoutVars>
          <dgm:bulletEnabled val="1"/>
        </dgm:presLayoutVars>
      </dgm:prSet>
      <dgm:spPr/>
    </dgm:pt>
    <dgm:pt modelId="{2402D4F7-B7AF-4DDE-B55F-499814C34777}" type="pres">
      <dgm:prSet presAssocID="{36945F74-F383-43D9-A46F-FE16FFE5CB6C}" presName="FiveNodes_4_text" presStyleCnt="0">
        <dgm:presLayoutVars>
          <dgm:bulletEnabled val="1"/>
        </dgm:presLayoutVars>
      </dgm:prSet>
      <dgm:spPr/>
    </dgm:pt>
    <dgm:pt modelId="{69B7C7BB-7BCB-4333-ADE9-F8BF67DF27CA}" type="pres">
      <dgm:prSet presAssocID="{36945F74-F383-43D9-A46F-FE16FFE5CB6C}" presName="FiveNodes_5_text" presStyleCnt="0">
        <dgm:presLayoutVars>
          <dgm:bulletEnabled val="1"/>
        </dgm:presLayoutVars>
      </dgm:prSet>
      <dgm:spPr/>
    </dgm:pt>
  </dgm:ptLst>
  <dgm:cxnLst>
    <dgm:cxn modelId="{7B2E542D-F1CA-4087-A5BD-1A1FC611253E}" srcId="{36945F74-F383-43D9-A46F-FE16FFE5CB6C}" destId="{E9291B8C-F641-4BFC-BAED-E1928691C458}" srcOrd="0" destOrd="0" parTransId="{CAA4487B-B424-4313-AE8E-342355835EA9}" sibTransId="{369DDDB7-AF63-4ADA-A681-DBE449459E73}"/>
    <dgm:cxn modelId="{6777ADD9-5F57-4ECD-BDCD-57E5E915C4FB}" srcId="{36945F74-F383-43D9-A46F-FE16FFE5CB6C}" destId="{153F6CDB-4B79-46F1-856C-1ED3D4E6EF3B}" srcOrd="1" destOrd="0" parTransId="{5A1B27B8-D794-4C43-BA7B-919DC7CF897F}" sibTransId="{1E89FC4D-D61D-46D9-A956-D0CB2ABAD1F6}"/>
    <dgm:cxn modelId="{08078059-2087-46C8-8A83-4B53374ACAEE}" srcId="{36945F74-F383-43D9-A46F-FE16FFE5CB6C}" destId="{CE7F5E52-457F-4147-AE86-A203CE4E5209}" srcOrd="2" destOrd="0" parTransId="{22EE8BCA-1CD0-4191-83B8-A8CF46FE99B7}" sibTransId="{A72750A2-DA3E-4EBB-B028-C0452476D3A1}"/>
    <dgm:cxn modelId="{E7C99DB0-1FD7-4B4D-9203-0B0EACD7AA79}" srcId="{36945F74-F383-43D9-A46F-FE16FFE5CB6C}" destId="{AEAE455A-2B6D-4CDA-9BA3-7FCED80959C5}" srcOrd="3" destOrd="0" parTransId="{C879D0FC-DBEC-4103-956D-07A870774DEF}" sibTransId="{61ABF33D-EB16-4B67-9831-B7A7D1DD6FAF}"/>
    <dgm:cxn modelId="{9DDED7A1-D99D-4DA9-A266-D700C302551C}" srcId="{36945F74-F383-43D9-A46F-FE16FFE5CB6C}" destId="{19C9C808-8F18-49B5-A755-1D7B4F48D542}" srcOrd="4" destOrd="0" parTransId="{1E22A120-0ECA-4C26-BBB9-74874FDFB982}" sibTransId="{499F48C6-44DF-40F3-B2ED-039194DF09BB}"/>
    <dgm:cxn modelId="{BFF5DC1A-3CBC-4624-B441-464AF541D7D0}" srcId="{36945F74-F383-43D9-A46F-FE16FFE5CB6C}" destId="{8BD05B5C-1CA4-4822-9CC4-E818799B2034}" srcOrd="5" destOrd="0" parTransId="{D541FA46-4DF7-45C3-ADE1-D4354F7FE9F4}" sibTransId="{73493118-579D-4F9D-A81E-0CC3FA1164A0}"/>
    <dgm:cxn modelId="{F97C351C-3407-44A3-A468-A13CA6818A5A}" type="presOf" srcId="{36945F74-F383-43D9-A46F-FE16FFE5CB6C}" destId="{290B27A7-CEF9-435B-90A4-ABDC35C575E1}" srcOrd="0" destOrd="0" presId="urn:microsoft.com/office/officeart/2005/8/layout/vProcess5"/>
    <dgm:cxn modelId="{B548AE9A-E739-4CAD-9855-993FD7C2D6B4}" type="presParOf" srcId="{290B27A7-CEF9-435B-90A4-ABDC35C575E1}" destId="{F7C96E77-FFBE-420C-B520-59FFF11CBFC5}" srcOrd="0" destOrd="0" presId="urn:microsoft.com/office/officeart/2005/8/layout/vProcess5"/>
    <dgm:cxn modelId="{E72CE276-5306-4C6E-AD73-DBA216ECA732}" type="presParOf" srcId="{290B27A7-CEF9-435B-90A4-ABDC35C575E1}" destId="{1DC2E69A-33E3-4996-987B-39998AF461C0}" srcOrd="1" destOrd="0" presId="urn:microsoft.com/office/officeart/2005/8/layout/vProcess5"/>
    <dgm:cxn modelId="{26A221D2-8032-47D9-9555-3A7062A4C2B7}" type="presOf" srcId="{E9291B8C-F641-4BFC-BAED-E1928691C458}" destId="{1DC2E69A-33E3-4996-987B-39998AF461C0}" srcOrd="0" destOrd="0" presId="urn:microsoft.com/office/officeart/2005/8/layout/vProcess5"/>
    <dgm:cxn modelId="{E276A7C5-270D-42B2-AFD6-1EC6F74F564E}" type="presParOf" srcId="{290B27A7-CEF9-435B-90A4-ABDC35C575E1}" destId="{BFA9A5EC-8007-45D9-9BF8-D9B6FF81F610}" srcOrd="2" destOrd="0" presId="urn:microsoft.com/office/officeart/2005/8/layout/vProcess5"/>
    <dgm:cxn modelId="{9AA7F747-A020-4DF7-BC0B-ACB28D912E3A}" type="presOf" srcId="{153F6CDB-4B79-46F1-856C-1ED3D4E6EF3B}" destId="{BFA9A5EC-8007-45D9-9BF8-D9B6FF81F610}" srcOrd="0" destOrd="0" presId="urn:microsoft.com/office/officeart/2005/8/layout/vProcess5"/>
    <dgm:cxn modelId="{37E21B3F-D48F-457D-9166-7B831819E11A}" type="presParOf" srcId="{290B27A7-CEF9-435B-90A4-ABDC35C575E1}" destId="{B7F437C1-3EE0-4487-AF3F-FEC58E4A6F17}" srcOrd="3" destOrd="0" presId="urn:microsoft.com/office/officeart/2005/8/layout/vProcess5"/>
    <dgm:cxn modelId="{CB946B43-EC87-48D0-8232-1C35E7E199AA}" type="presOf" srcId="{CE7F5E52-457F-4147-AE86-A203CE4E5209}" destId="{B7F437C1-3EE0-4487-AF3F-FEC58E4A6F17}" srcOrd="0" destOrd="0" presId="urn:microsoft.com/office/officeart/2005/8/layout/vProcess5"/>
    <dgm:cxn modelId="{5D8BA9C9-3184-4246-BB61-712D0FE9D05B}" type="presParOf" srcId="{290B27A7-CEF9-435B-90A4-ABDC35C575E1}" destId="{E68BD382-8F6A-4C94-9F78-D0DD2E8CABB1}" srcOrd="4" destOrd="0" presId="urn:microsoft.com/office/officeart/2005/8/layout/vProcess5"/>
    <dgm:cxn modelId="{A4CF679F-5B34-4373-B6E5-2BF333252D54}" type="presOf" srcId="{AEAE455A-2B6D-4CDA-9BA3-7FCED80959C5}" destId="{E68BD382-8F6A-4C94-9F78-D0DD2E8CABB1}" srcOrd="0" destOrd="0" presId="urn:microsoft.com/office/officeart/2005/8/layout/vProcess5"/>
    <dgm:cxn modelId="{D75EB456-74E3-453A-8B22-B538E8DB0147}" type="presParOf" srcId="{290B27A7-CEF9-435B-90A4-ABDC35C575E1}" destId="{C7C8B092-38C7-4958-9035-E57411985D74}" srcOrd="5" destOrd="0" presId="urn:microsoft.com/office/officeart/2005/8/layout/vProcess5"/>
    <dgm:cxn modelId="{41290179-2894-4A31-994F-53E6C58A507C}" type="presOf" srcId="{19C9C808-8F18-49B5-A755-1D7B4F48D542}" destId="{C7C8B092-38C7-4958-9035-E57411985D74}" srcOrd="0" destOrd="0" presId="urn:microsoft.com/office/officeart/2005/8/layout/vProcess5"/>
    <dgm:cxn modelId="{8B3D899D-80B0-4757-958C-5399719E3BB1}" type="presParOf" srcId="{290B27A7-CEF9-435B-90A4-ABDC35C575E1}" destId="{7F7C847C-DBCE-4215-AD89-0BE14F4B1BE4}" srcOrd="6" destOrd="0" presId="urn:microsoft.com/office/officeart/2005/8/layout/vProcess5"/>
    <dgm:cxn modelId="{36C19261-F87D-44A2-832E-2AA71415F1D2}" type="presOf" srcId="{369DDDB7-AF63-4ADA-A681-DBE449459E73}" destId="{7F7C847C-DBCE-4215-AD89-0BE14F4B1BE4}" srcOrd="0" destOrd="0" presId="urn:microsoft.com/office/officeart/2005/8/layout/vProcess5"/>
    <dgm:cxn modelId="{F8BCA2E9-472E-46E5-8024-CE86FB34EB39}" type="presParOf" srcId="{290B27A7-CEF9-435B-90A4-ABDC35C575E1}" destId="{261626AF-D4D5-4E75-9ABC-C9FD2DEAC320}" srcOrd="7" destOrd="0" presId="urn:microsoft.com/office/officeart/2005/8/layout/vProcess5"/>
    <dgm:cxn modelId="{34B66DD3-F5EE-42D7-96AD-A4DCC151C753}" type="presOf" srcId="{1E89FC4D-D61D-46D9-A956-D0CB2ABAD1F6}" destId="{261626AF-D4D5-4E75-9ABC-C9FD2DEAC320}" srcOrd="0" destOrd="0" presId="urn:microsoft.com/office/officeart/2005/8/layout/vProcess5"/>
    <dgm:cxn modelId="{29F3CC55-53BB-46E1-90EF-596CAF7C6A27}" type="presParOf" srcId="{290B27A7-CEF9-435B-90A4-ABDC35C575E1}" destId="{67EE4F95-482F-4265-BDB8-CD90945BC65C}" srcOrd="8" destOrd="0" presId="urn:microsoft.com/office/officeart/2005/8/layout/vProcess5"/>
    <dgm:cxn modelId="{E93E3AFA-0346-4042-813B-FA5450E3E2E1}" type="presOf" srcId="{A72750A2-DA3E-4EBB-B028-C0452476D3A1}" destId="{67EE4F95-482F-4265-BDB8-CD90945BC65C}" srcOrd="0" destOrd="0" presId="urn:microsoft.com/office/officeart/2005/8/layout/vProcess5"/>
    <dgm:cxn modelId="{5DEAB5D6-6148-453A-BDED-F65D79D8EBB5}" type="presParOf" srcId="{290B27A7-CEF9-435B-90A4-ABDC35C575E1}" destId="{0E864335-82B7-4314-9BCE-3BA09FAB405F}" srcOrd="9" destOrd="0" presId="urn:microsoft.com/office/officeart/2005/8/layout/vProcess5"/>
    <dgm:cxn modelId="{2F40E38F-C544-4135-93B3-684EF2E62E9E}" type="presOf" srcId="{61ABF33D-EB16-4B67-9831-B7A7D1DD6FAF}" destId="{0E864335-82B7-4314-9BCE-3BA09FAB405F}" srcOrd="0" destOrd="0" presId="urn:microsoft.com/office/officeart/2005/8/layout/vProcess5"/>
    <dgm:cxn modelId="{3AF461B6-6BE5-4B52-B952-D666985B8A70}" type="presParOf" srcId="{290B27A7-CEF9-435B-90A4-ABDC35C575E1}" destId="{747DCC3A-BF19-4206-8957-8E0DBDFBB628}" srcOrd="10" destOrd="0" presId="urn:microsoft.com/office/officeart/2005/8/layout/vProcess5"/>
    <dgm:cxn modelId="{A1FA4AF8-9A8E-4059-A290-44B2D676DE27}" type="presOf" srcId="{E9291B8C-F641-4BFC-BAED-E1928691C458}" destId="{747DCC3A-BF19-4206-8957-8E0DBDFBB628}" srcOrd="1" destOrd="0" presId="urn:microsoft.com/office/officeart/2005/8/layout/vProcess5"/>
    <dgm:cxn modelId="{6ABBF223-D32C-40A3-856D-AF40E7B5DEA2}" type="presParOf" srcId="{290B27A7-CEF9-435B-90A4-ABDC35C575E1}" destId="{7D42C680-FA0D-42CE-842C-96EDB4CCE075}" srcOrd="11" destOrd="0" presId="urn:microsoft.com/office/officeart/2005/8/layout/vProcess5"/>
    <dgm:cxn modelId="{51A4F709-BC82-4BDE-B099-1D5B44F907F3}" type="presOf" srcId="{153F6CDB-4B79-46F1-856C-1ED3D4E6EF3B}" destId="{7D42C680-FA0D-42CE-842C-96EDB4CCE075}" srcOrd="1" destOrd="0" presId="urn:microsoft.com/office/officeart/2005/8/layout/vProcess5"/>
    <dgm:cxn modelId="{3DC92423-287B-48D4-BD80-727D484FDF17}" type="presParOf" srcId="{290B27A7-CEF9-435B-90A4-ABDC35C575E1}" destId="{64732A00-4F71-4145-BDC5-677588F2E28F}" srcOrd="12" destOrd="0" presId="urn:microsoft.com/office/officeart/2005/8/layout/vProcess5"/>
    <dgm:cxn modelId="{DFD8ED95-A097-4B28-B613-5D78312179CD}" type="presOf" srcId="{CE7F5E52-457F-4147-AE86-A203CE4E5209}" destId="{64732A00-4F71-4145-BDC5-677588F2E28F}" srcOrd="1" destOrd="0" presId="urn:microsoft.com/office/officeart/2005/8/layout/vProcess5"/>
    <dgm:cxn modelId="{618B3A4E-1FA6-439E-8442-DB12C86AB83F}" type="presParOf" srcId="{290B27A7-CEF9-435B-90A4-ABDC35C575E1}" destId="{2402D4F7-B7AF-4DDE-B55F-499814C34777}" srcOrd="13" destOrd="0" presId="urn:microsoft.com/office/officeart/2005/8/layout/vProcess5"/>
    <dgm:cxn modelId="{F0460B48-F7C4-431B-92B2-5EC0B7802BF3}" type="presOf" srcId="{AEAE455A-2B6D-4CDA-9BA3-7FCED80959C5}" destId="{2402D4F7-B7AF-4DDE-B55F-499814C34777}" srcOrd="1" destOrd="0" presId="urn:microsoft.com/office/officeart/2005/8/layout/vProcess5"/>
    <dgm:cxn modelId="{25DD9254-77FE-43F0-A9E3-2CD409A31210}" type="presParOf" srcId="{290B27A7-CEF9-435B-90A4-ABDC35C575E1}" destId="{69B7C7BB-7BCB-4333-ADE9-F8BF67DF27CA}" srcOrd="14" destOrd="0" presId="urn:microsoft.com/office/officeart/2005/8/layout/vProcess5"/>
    <dgm:cxn modelId="{E04B4953-51CE-4B90-9BB0-5D96D8D61AB4}" type="presOf" srcId="{19C9C808-8F18-49B5-A755-1D7B4F48D542}" destId="{69B7C7BB-7BCB-4333-ADE9-F8BF67DF27CA}" srcOrd="1" destOrd="0" presId="urn:microsoft.com/office/officeart/2005/8/layout/vProcess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775E0B-8A85-4368-8780-B225DA40D27D}"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IN"/>
        </a:p>
      </dgm:t>
    </dgm:pt>
    <dgm:pt modelId="{F60B8C7A-DBB0-4069-BE17-8674A3155531}">
      <dgm:prSet phldrT="[Text]" custT="1"/>
      <dgm:spPr/>
      <dgm:t>
        <a:bodyPr/>
        <a:lstStyle/>
        <a:p>
          <a:pPr>
            <a:buFont typeface="Arial" panose="020B0604020202020204" pitchFamily="34" charset="0"/>
            <a:buChar char="•"/>
          </a:pPr>
          <a:r>
            <a:rPr lang="en-US" sz="1600" b="1" dirty="0">
              <a:sym typeface="+mn-ea"/>
            </a:rPr>
            <a:t>Further, the bogus PAN holders, who were linked to the above bogus TANs would be filing returns and receiving refunds. </a:t>
          </a:r>
          <a:endParaRPr lang="en-IN" sz="1600" dirty="0"/>
        </a:p>
      </dgm:t>
    </dgm:pt>
    <dgm:pt modelId="{EEFD291C-7BEC-4A03-83B6-FE0385A52CCA}" cxnId="{98DB069F-4535-4876-859D-3BAB4F45709B}" type="parTrans">
      <dgm:prSet/>
      <dgm:spPr/>
      <dgm:t>
        <a:bodyPr/>
        <a:lstStyle/>
        <a:p>
          <a:endParaRPr lang="en-IN"/>
        </a:p>
      </dgm:t>
    </dgm:pt>
    <dgm:pt modelId="{EC96FE74-8232-4A6C-BCAF-63A2E6D4C230}" cxnId="{98DB069F-4535-4876-859D-3BAB4F45709B}" type="sibTrans">
      <dgm:prSet/>
      <dgm:spPr/>
      <dgm:t>
        <a:bodyPr/>
        <a:lstStyle/>
        <a:p>
          <a:endParaRPr lang="en-IN"/>
        </a:p>
      </dgm:t>
    </dgm:pt>
    <dgm:pt modelId="{1854ED32-5BE0-4E0B-AA38-8D2FC88B3B14}">
      <dgm:prSet phldrT="[Text]" custT="1"/>
      <dgm:spPr/>
      <dgm:t>
        <a:bodyPr/>
        <a:lstStyle/>
        <a:p>
          <a:pPr>
            <a:buFont typeface="Arial" panose="020B0604020202020204" pitchFamily="34" charset="0"/>
            <a:buChar char="•"/>
          </a:pPr>
          <a:r>
            <a:rPr lang="en-US" sz="1600" b="1" dirty="0">
              <a:sym typeface="+mn-ea"/>
            </a:rPr>
            <a:t>Often Form 24G is revised by filing the correction statements without the knowledge of the AIN Holder, as the login Id and Password credentials are handed over to the third party. </a:t>
          </a:r>
          <a:endParaRPr lang="en-IN" sz="1600" dirty="0"/>
        </a:p>
      </dgm:t>
    </dgm:pt>
    <dgm:pt modelId="{C2540800-366E-45F2-8064-B77BA9C29902}" cxnId="{F1D35D7F-18E8-4025-8ACD-05628D3D7534}" type="parTrans">
      <dgm:prSet/>
      <dgm:spPr/>
      <dgm:t>
        <a:bodyPr/>
        <a:lstStyle/>
        <a:p>
          <a:endParaRPr lang="en-IN"/>
        </a:p>
      </dgm:t>
    </dgm:pt>
    <dgm:pt modelId="{80DDAB8D-4049-425D-B142-52127DE790C2}" cxnId="{F1D35D7F-18E8-4025-8ACD-05628D3D7534}" type="sibTrans">
      <dgm:prSet/>
      <dgm:spPr/>
      <dgm:t>
        <a:bodyPr/>
        <a:lstStyle/>
        <a:p>
          <a:endParaRPr lang="en-IN"/>
        </a:p>
      </dgm:t>
    </dgm:pt>
    <dgm:pt modelId="{F3736D16-460C-4C0D-884D-CCB58A374223}">
      <dgm:prSet custT="1"/>
      <dgm:spPr/>
      <dgm:t>
        <a:bodyPr/>
        <a:lstStyle/>
        <a:p>
          <a:r>
            <a:rPr lang="en-US" sz="1600" b="1" dirty="0">
              <a:sym typeface="+mn-ea"/>
            </a:rPr>
            <a:t>If Form 24G is filed with wrong entries, the TDS claimed by the bogus TAN holders will match at the time of processing Form 24Q and Form 26Q. </a:t>
          </a:r>
          <a:endParaRPr lang="en-US" sz="1600" b="1" dirty="0"/>
        </a:p>
      </dgm:t>
    </dgm:pt>
    <dgm:pt modelId="{E15FF893-65BA-4320-B039-6B5242CD22AA}" cxnId="{D9F7FFFA-EFD3-44AD-912A-AA372A47C18A}" type="parTrans">
      <dgm:prSet/>
      <dgm:spPr/>
      <dgm:t>
        <a:bodyPr/>
        <a:lstStyle/>
        <a:p>
          <a:endParaRPr lang="en-IN"/>
        </a:p>
      </dgm:t>
    </dgm:pt>
    <dgm:pt modelId="{1B6634FE-EB8A-4748-9B5E-F6609997FBB3}" cxnId="{D9F7FFFA-EFD3-44AD-912A-AA372A47C18A}" type="sibTrans">
      <dgm:prSet/>
      <dgm:spPr/>
      <dgm:t>
        <a:bodyPr/>
        <a:lstStyle/>
        <a:p>
          <a:endParaRPr lang="en-IN"/>
        </a:p>
      </dgm:t>
    </dgm:pt>
    <dgm:pt modelId="{4327DB46-00AD-4C26-A102-3A47486EEBFF}">
      <dgm:prSet custT="1"/>
      <dgm:spPr/>
      <dgm:t>
        <a:bodyPr/>
        <a:lstStyle/>
        <a:p>
          <a:r>
            <a:rPr lang="en-US" sz="1600" b="1" dirty="0">
              <a:sym typeface="+mn-ea"/>
            </a:rPr>
            <a:t>For Example, it was observed that there was sudden increase in TDS deducted from one STO in FY 2020-21. During the FY 2020-21, that STO submitted a data of Rs.2,10,25,949/- to the auditor. But the auditor had filed TDS return for Rs.25,83,98,009/-. </a:t>
          </a:r>
        </a:p>
      </dgm:t>
    </dgm:pt>
    <dgm:pt modelId="{6464CCD7-071E-4B7E-A910-BAF926E0A293}" cxnId="{FF2091F6-779F-47D2-ACF7-12A1A0809B44}" type="parTrans">
      <dgm:prSet/>
      <dgm:spPr/>
      <dgm:t>
        <a:bodyPr/>
        <a:lstStyle/>
        <a:p>
          <a:endParaRPr lang="en-IN"/>
        </a:p>
      </dgm:t>
    </dgm:pt>
    <dgm:pt modelId="{1319D572-16DC-4387-89AD-59F47FA6CB33}" cxnId="{FF2091F6-779F-47D2-ACF7-12A1A0809B44}" type="sibTrans">
      <dgm:prSet/>
      <dgm:spPr/>
      <dgm:t>
        <a:bodyPr/>
        <a:lstStyle/>
        <a:p>
          <a:endParaRPr lang="en-IN"/>
        </a:p>
      </dgm:t>
    </dgm:pt>
    <dgm:pt modelId="{33CEB7E5-2771-44C9-A167-E540DE7993C7}" type="pres">
      <dgm:prSet presAssocID="{18775E0B-8A85-4368-8780-B225DA40D27D}" presName="linear" presStyleCnt="0">
        <dgm:presLayoutVars>
          <dgm:dir/>
          <dgm:animLvl val="lvl"/>
          <dgm:resizeHandles val="exact"/>
        </dgm:presLayoutVars>
      </dgm:prSet>
      <dgm:spPr/>
    </dgm:pt>
    <dgm:pt modelId="{2F6572C7-BACD-4812-A30F-2DCC3A3AFEBE}" type="pres">
      <dgm:prSet presAssocID="{F3736D16-460C-4C0D-884D-CCB58A374223}" presName="parentLin" presStyleCnt="0"/>
      <dgm:spPr/>
    </dgm:pt>
    <dgm:pt modelId="{218B15E0-3041-4066-A90C-AD8724D98C5D}" type="pres">
      <dgm:prSet presAssocID="{F3736D16-460C-4C0D-884D-CCB58A374223}" presName="parentLeftMargin" presStyleLbl="node1" presStyleIdx="0" presStyleCnt="4"/>
      <dgm:spPr/>
    </dgm:pt>
    <dgm:pt modelId="{CF68E6E8-2BD8-4277-835A-52400C3CA878}" type="pres">
      <dgm:prSet presAssocID="{F3736D16-460C-4C0D-884D-CCB58A374223}" presName="parentText" presStyleLbl="node1" presStyleIdx="0" presStyleCnt="4" custScaleX="139999" custScaleY="341966" custLinFactNeighborX="37538" custLinFactNeighborY="-17010">
        <dgm:presLayoutVars>
          <dgm:chMax val="0"/>
          <dgm:bulletEnabled val="1"/>
        </dgm:presLayoutVars>
      </dgm:prSet>
      <dgm:spPr/>
    </dgm:pt>
    <dgm:pt modelId="{4A1F2CC9-7623-4411-B242-1B42C9EA1CA2}" type="pres">
      <dgm:prSet presAssocID="{F3736D16-460C-4C0D-884D-CCB58A374223}" presName="negativeSpace" presStyleCnt="0"/>
      <dgm:spPr/>
    </dgm:pt>
    <dgm:pt modelId="{7CE53687-A813-406B-AFAD-9E0CCF9163DC}" type="pres">
      <dgm:prSet presAssocID="{F3736D16-460C-4C0D-884D-CCB58A374223}" presName="childText" presStyleLbl="conFgAcc1" presStyleIdx="0" presStyleCnt="4">
        <dgm:presLayoutVars>
          <dgm:bulletEnabled val="1"/>
        </dgm:presLayoutVars>
      </dgm:prSet>
      <dgm:spPr/>
    </dgm:pt>
    <dgm:pt modelId="{04AC85C9-E837-40D8-8CD8-81605F3E85CB}" type="pres">
      <dgm:prSet presAssocID="{1B6634FE-EB8A-4748-9B5E-F6609997FBB3}" presName="spaceBetweenRectangles" presStyleCnt="0"/>
      <dgm:spPr/>
    </dgm:pt>
    <dgm:pt modelId="{6B90F544-0EE8-42B3-9EC9-FA56EE07DF86}" type="pres">
      <dgm:prSet presAssocID="{F60B8C7A-DBB0-4069-BE17-8674A3155531}" presName="parentLin" presStyleCnt="0"/>
      <dgm:spPr/>
    </dgm:pt>
    <dgm:pt modelId="{9B58E5D7-8251-4122-B5C5-016F0B453CFC}" type="pres">
      <dgm:prSet presAssocID="{F60B8C7A-DBB0-4069-BE17-8674A3155531}" presName="parentLeftMargin" presStyleLbl="node1" presStyleIdx="0" presStyleCnt="4"/>
      <dgm:spPr/>
    </dgm:pt>
    <dgm:pt modelId="{673ABB13-3F57-4484-9DF7-D54298412B31}" type="pres">
      <dgm:prSet presAssocID="{F60B8C7A-DBB0-4069-BE17-8674A3155531}" presName="parentText" presStyleLbl="node1" presStyleIdx="1" presStyleCnt="4" custScaleX="142857" custScaleY="312861">
        <dgm:presLayoutVars>
          <dgm:chMax val="0"/>
          <dgm:bulletEnabled val="1"/>
        </dgm:presLayoutVars>
      </dgm:prSet>
      <dgm:spPr/>
    </dgm:pt>
    <dgm:pt modelId="{9A27E716-6E55-4AD6-8B6C-E77C80EFE66B}" type="pres">
      <dgm:prSet presAssocID="{F60B8C7A-DBB0-4069-BE17-8674A3155531}" presName="negativeSpace" presStyleCnt="0"/>
      <dgm:spPr/>
    </dgm:pt>
    <dgm:pt modelId="{E29DB8EF-1BE6-4803-8F8F-806227DB821D}" type="pres">
      <dgm:prSet presAssocID="{F60B8C7A-DBB0-4069-BE17-8674A3155531}" presName="childText" presStyleLbl="conFgAcc1" presStyleIdx="1" presStyleCnt="4">
        <dgm:presLayoutVars>
          <dgm:bulletEnabled val="1"/>
        </dgm:presLayoutVars>
      </dgm:prSet>
      <dgm:spPr/>
    </dgm:pt>
    <dgm:pt modelId="{D626F372-42A7-4265-84ED-CE920086D80F}" type="pres">
      <dgm:prSet presAssocID="{EC96FE74-8232-4A6C-BCAF-63A2E6D4C230}" presName="spaceBetweenRectangles" presStyleCnt="0"/>
      <dgm:spPr/>
    </dgm:pt>
    <dgm:pt modelId="{CA4A261D-8EFD-4301-94D9-3F129FDAF52A}" type="pres">
      <dgm:prSet presAssocID="{1854ED32-5BE0-4E0B-AA38-8D2FC88B3B14}" presName="parentLin" presStyleCnt="0"/>
      <dgm:spPr/>
    </dgm:pt>
    <dgm:pt modelId="{8F6D681F-0487-40B3-BCDF-BE6C2DD6FFD7}" type="pres">
      <dgm:prSet presAssocID="{1854ED32-5BE0-4E0B-AA38-8D2FC88B3B14}" presName="parentLeftMargin" presStyleLbl="node1" presStyleIdx="1" presStyleCnt="4"/>
      <dgm:spPr/>
    </dgm:pt>
    <dgm:pt modelId="{14E08A4C-83FE-485D-BC76-374DF0FA22C8}" type="pres">
      <dgm:prSet presAssocID="{1854ED32-5BE0-4E0B-AA38-8D2FC88B3B14}" presName="parentText" presStyleLbl="node1" presStyleIdx="2" presStyleCnt="4" custScaleX="142857" custScaleY="374682" custLinFactNeighborX="1701" custLinFactNeighborY="-3166">
        <dgm:presLayoutVars>
          <dgm:chMax val="0"/>
          <dgm:bulletEnabled val="1"/>
        </dgm:presLayoutVars>
      </dgm:prSet>
      <dgm:spPr/>
    </dgm:pt>
    <dgm:pt modelId="{DB1AA391-F713-4925-A28A-9FED47BB5005}" type="pres">
      <dgm:prSet presAssocID="{1854ED32-5BE0-4E0B-AA38-8D2FC88B3B14}" presName="negativeSpace" presStyleCnt="0"/>
      <dgm:spPr/>
    </dgm:pt>
    <dgm:pt modelId="{D11BBD7F-157A-4519-A3E5-19CDD88D14CB}" type="pres">
      <dgm:prSet presAssocID="{1854ED32-5BE0-4E0B-AA38-8D2FC88B3B14}" presName="childText" presStyleLbl="conFgAcc1" presStyleIdx="2" presStyleCnt="4">
        <dgm:presLayoutVars>
          <dgm:bulletEnabled val="1"/>
        </dgm:presLayoutVars>
      </dgm:prSet>
      <dgm:spPr/>
    </dgm:pt>
    <dgm:pt modelId="{5209C91D-6EF1-4BD8-BDCB-2E5D7E8E692F}" type="pres">
      <dgm:prSet presAssocID="{80DDAB8D-4049-425D-B142-52127DE790C2}" presName="spaceBetweenRectangles" presStyleCnt="0"/>
      <dgm:spPr/>
    </dgm:pt>
    <dgm:pt modelId="{3471A5B5-CAEE-46E2-A1BE-2BE8DCAF3F0F}" type="pres">
      <dgm:prSet presAssocID="{4327DB46-00AD-4C26-A102-3A47486EEBFF}" presName="parentLin" presStyleCnt="0"/>
      <dgm:spPr/>
    </dgm:pt>
    <dgm:pt modelId="{42D0BA2C-93F4-48D0-9DC6-CDD4261AB837}" type="pres">
      <dgm:prSet presAssocID="{4327DB46-00AD-4C26-A102-3A47486EEBFF}" presName="parentLeftMargin" presStyleLbl="node1" presStyleIdx="2" presStyleCnt="4"/>
      <dgm:spPr/>
    </dgm:pt>
    <dgm:pt modelId="{A1AE28A6-894E-4F97-A677-E504DB37536D}" type="pres">
      <dgm:prSet presAssocID="{4327DB46-00AD-4C26-A102-3A47486EEBFF}" presName="parentText" presStyleLbl="node1" presStyleIdx="3" presStyleCnt="4" custScaleX="142997" custScaleY="423682" custLinFactX="5248" custLinFactY="400000" custLinFactNeighborX="100000" custLinFactNeighborY="427207">
        <dgm:presLayoutVars>
          <dgm:chMax val="0"/>
          <dgm:bulletEnabled val="1"/>
        </dgm:presLayoutVars>
      </dgm:prSet>
      <dgm:spPr/>
    </dgm:pt>
    <dgm:pt modelId="{C8ACBC68-C7AE-4649-B763-987E6DDED49B}" type="pres">
      <dgm:prSet presAssocID="{4327DB46-00AD-4C26-A102-3A47486EEBFF}" presName="negativeSpace" presStyleCnt="0"/>
      <dgm:spPr/>
    </dgm:pt>
    <dgm:pt modelId="{14101978-DD22-41B5-AF58-BA646CE11F3D}" type="pres">
      <dgm:prSet presAssocID="{4327DB46-00AD-4C26-A102-3A47486EEBFF}" presName="childText" presStyleLbl="conFgAcc1" presStyleIdx="3" presStyleCnt="4">
        <dgm:presLayoutVars>
          <dgm:bulletEnabled val="1"/>
        </dgm:presLayoutVars>
      </dgm:prSet>
      <dgm:spPr/>
    </dgm:pt>
  </dgm:ptLst>
  <dgm:cxnLst>
    <dgm:cxn modelId="{DB667174-6E2D-426A-BBB2-A693CA78EE46}" type="presOf" srcId="{4327DB46-00AD-4C26-A102-3A47486EEBFF}" destId="{A1AE28A6-894E-4F97-A677-E504DB37536D}" srcOrd="1" destOrd="0" presId="urn:microsoft.com/office/officeart/2005/8/layout/list1"/>
    <dgm:cxn modelId="{8E651B7B-BDEB-4683-9EDC-EB8871456B3A}" type="presOf" srcId="{4327DB46-00AD-4C26-A102-3A47486EEBFF}" destId="{42D0BA2C-93F4-48D0-9DC6-CDD4261AB837}" srcOrd="0" destOrd="0" presId="urn:microsoft.com/office/officeart/2005/8/layout/list1"/>
    <dgm:cxn modelId="{F1D35D7F-18E8-4025-8ACD-05628D3D7534}" srcId="{18775E0B-8A85-4368-8780-B225DA40D27D}" destId="{1854ED32-5BE0-4E0B-AA38-8D2FC88B3B14}" srcOrd="2" destOrd="0" parTransId="{C2540800-366E-45F2-8064-B77BA9C29902}" sibTransId="{80DDAB8D-4049-425D-B142-52127DE790C2}"/>
    <dgm:cxn modelId="{9C6DC688-8938-4D58-AE3B-9C4261F94F16}" type="presOf" srcId="{F60B8C7A-DBB0-4069-BE17-8674A3155531}" destId="{673ABB13-3F57-4484-9DF7-D54298412B31}" srcOrd="1" destOrd="0" presId="urn:microsoft.com/office/officeart/2005/8/layout/list1"/>
    <dgm:cxn modelId="{8F68F39D-E211-4480-9571-44A98B527189}" type="presOf" srcId="{F3736D16-460C-4C0D-884D-CCB58A374223}" destId="{CF68E6E8-2BD8-4277-835A-52400C3CA878}" srcOrd="1" destOrd="0" presId="urn:microsoft.com/office/officeart/2005/8/layout/list1"/>
    <dgm:cxn modelId="{98DB069F-4535-4876-859D-3BAB4F45709B}" srcId="{18775E0B-8A85-4368-8780-B225DA40D27D}" destId="{F60B8C7A-DBB0-4069-BE17-8674A3155531}" srcOrd="1" destOrd="0" parTransId="{EEFD291C-7BEC-4A03-83B6-FE0385A52CCA}" sibTransId="{EC96FE74-8232-4A6C-BCAF-63A2E6D4C230}"/>
    <dgm:cxn modelId="{20E595B5-04CE-4F03-8F9A-303538A7243E}" type="presOf" srcId="{18775E0B-8A85-4368-8780-B225DA40D27D}" destId="{33CEB7E5-2771-44C9-A167-E540DE7993C7}" srcOrd="0" destOrd="0" presId="urn:microsoft.com/office/officeart/2005/8/layout/list1"/>
    <dgm:cxn modelId="{BD4842B7-9871-47C9-A77D-773F5DFD66A2}" type="presOf" srcId="{F3736D16-460C-4C0D-884D-CCB58A374223}" destId="{218B15E0-3041-4066-A90C-AD8724D98C5D}" srcOrd="0" destOrd="0" presId="urn:microsoft.com/office/officeart/2005/8/layout/list1"/>
    <dgm:cxn modelId="{B33316CB-FF82-46B3-83F1-7517D21E8EB8}" type="presOf" srcId="{1854ED32-5BE0-4E0B-AA38-8D2FC88B3B14}" destId="{8F6D681F-0487-40B3-BCDF-BE6C2DD6FFD7}" srcOrd="0" destOrd="0" presId="urn:microsoft.com/office/officeart/2005/8/layout/list1"/>
    <dgm:cxn modelId="{5FC283D1-F96A-4E41-9883-FD1BBA6A1C05}" type="presOf" srcId="{F60B8C7A-DBB0-4069-BE17-8674A3155531}" destId="{9B58E5D7-8251-4122-B5C5-016F0B453CFC}" srcOrd="0" destOrd="0" presId="urn:microsoft.com/office/officeart/2005/8/layout/list1"/>
    <dgm:cxn modelId="{B79252DE-4D7C-460C-B2E6-1E488A8EFE1C}" type="presOf" srcId="{1854ED32-5BE0-4E0B-AA38-8D2FC88B3B14}" destId="{14E08A4C-83FE-485D-BC76-374DF0FA22C8}" srcOrd="1" destOrd="0" presId="urn:microsoft.com/office/officeart/2005/8/layout/list1"/>
    <dgm:cxn modelId="{FF2091F6-779F-47D2-ACF7-12A1A0809B44}" srcId="{18775E0B-8A85-4368-8780-B225DA40D27D}" destId="{4327DB46-00AD-4C26-A102-3A47486EEBFF}" srcOrd="3" destOrd="0" parTransId="{6464CCD7-071E-4B7E-A910-BAF926E0A293}" sibTransId="{1319D572-16DC-4387-89AD-59F47FA6CB33}"/>
    <dgm:cxn modelId="{D9F7FFFA-EFD3-44AD-912A-AA372A47C18A}" srcId="{18775E0B-8A85-4368-8780-B225DA40D27D}" destId="{F3736D16-460C-4C0D-884D-CCB58A374223}" srcOrd="0" destOrd="0" parTransId="{E15FF893-65BA-4320-B039-6B5242CD22AA}" sibTransId="{1B6634FE-EB8A-4748-9B5E-F6609997FBB3}"/>
    <dgm:cxn modelId="{478D410B-BAF3-4D11-9997-2C005F8549AC}" type="presParOf" srcId="{33CEB7E5-2771-44C9-A167-E540DE7993C7}" destId="{2F6572C7-BACD-4812-A30F-2DCC3A3AFEBE}" srcOrd="0" destOrd="0" presId="urn:microsoft.com/office/officeart/2005/8/layout/list1"/>
    <dgm:cxn modelId="{2D8C850B-87AD-4C40-80FF-8F3B60448621}" type="presParOf" srcId="{2F6572C7-BACD-4812-A30F-2DCC3A3AFEBE}" destId="{218B15E0-3041-4066-A90C-AD8724D98C5D}" srcOrd="0" destOrd="0" presId="urn:microsoft.com/office/officeart/2005/8/layout/list1"/>
    <dgm:cxn modelId="{A305AE94-3675-4ACD-AA05-6D606F1D0A87}" type="presParOf" srcId="{2F6572C7-BACD-4812-A30F-2DCC3A3AFEBE}" destId="{CF68E6E8-2BD8-4277-835A-52400C3CA878}" srcOrd="1" destOrd="0" presId="urn:microsoft.com/office/officeart/2005/8/layout/list1"/>
    <dgm:cxn modelId="{34F5439F-8AD1-4C52-803F-A42CDAF43794}" type="presParOf" srcId="{33CEB7E5-2771-44C9-A167-E540DE7993C7}" destId="{4A1F2CC9-7623-4411-B242-1B42C9EA1CA2}" srcOrd="1" destOrd="0" presId="urn:microsoft.com/office/officeart/2005/8/layout/list1"/>
    <dgm:cxn modelId="{BB79AB6D-B95A-45DA-89BE-E950B14D58A0}" type="presParOf" srcId="{33CEB7E5-2771-44C9-A167-E540DE7993C7}" destId="{7CE53687-A813-406B-AFAD-9E0CCF9163DC}" srcOrd="2" destOrd="0" presId="urn:microsoft.com/office/officeart/2005/8/layout/list1"/>
    <dgm:cxn modelId="{57EE9FF3-DAAB-4A81-82EE-0F442647B470}" type="presParOf" srcId="{33CEB7E5-2771-44C9-A167-E540DE7993C7}" destId="{04AC85C9-E837-40D8-8CD8-81605F3E85CB}" srcOrd="3" destOrd="0" presId="urn:microsoft.com/office/officeart/2005/8/layout/list1"/>
    <dgm:cxn modelId="{3AEAC1F7-2A5B-4DDE-8F67-DEFB7F7991A0}" type="presParOf" srcId="{33CEB7E5-2771-44C9-A167-E540DE7993C7}" destId="{6B90F544-0EE8-42B3-9EC9-FA56EE07DF86}" srcOrd="4" destOrd="0" presId="urn:microsoft.com/office/officeart/2005/8/layout/list1"/>
    <dgm:cxn modelId="{F9A99352-6242-4B1F-A870-464B380F45B5}" type="presParOf" srcId="{6B90F544-0EE8-42B3-9EC9-FA56EE07DF86}" destId="{9B58E5D7-8251-4122-B5C5-016F0B453CFC}" srcOrd="0" destOrd="0" presId="urn:microsoft.com/office/officeart/2005/8/layout/list1"/>
    <dgm:cxn modelId="{03C6B8AF-AB08-421F-937E-0C79BF8AB72F}" type="presParOf" srcId="{6B90F544-0EE8-42B3-9EC9-FA56EE07DF86}" destId="{673ABB13-3F57-4484-9DF7-D54298412B31}" srcOrd="1" destOrd="0" presId="urn:microsoft.com/office/officeart/2005/8/layout/list1"/>
    <dgm:cxn modelId="{DC42A86D-82B0-4196-B45C-02DA30F180B3}" type="presParOf" srcId="{33CEB7E5-2771-44C9-A167-E540DE7993C7}" destId="{9A27E716-6E55-4AD6-8B6C-E77C80EFE66B}" srcOrd="5" destOrd="0" presId="urn:microsoft.com/office/officeart/2005/8/layout/list1"/>
    <dgm:cxn modelId="{9116D91F-7239-4634-BC4C-03B687E331A6}" type="presParOf" srcId="{33CEB7E5-2771-44C9-A167-E540DE7993C7}" destId="{E29DB8EF-1BE6-4803-8F8F-806227DB821D}" srcOrd="6" destOrd="0" presId="urn:microsoft.com/office/officeart/2005/8/layout/list1"/>
    <dgm:cxn modelId="{1F484A8A-C42E-4E5A-9867-F036B5BD7066}" type="presParOf" srcId="{33CEB7E5-2771-44C9-A167-E540DE7993C7}" destId="{D626F372-42A7-4265-84ED-CE920086D80F}" srcOrd="7" destOrd="0" presId="urn:microsoft.com/office/officeart/2005/8/layout/list1"/>
    <dgm:cxn modelId="{A9E1AA91-8A56-4315-88A9-95DF6EFFED0B}" type="presParOf" srcId="{33CEB7E5-2771-44C9-A167-E540DE7993C7}" destId="{CA4A261D-8EFD-4301-94D9-3F129FDAF52A}" srcOrd="8" destOrd="0" presId="urn:microsoft.com/office/officeart/2005/8/layout/list1"/>
    <dgm:cxn modelId="{8273827F-132F-4BA0-9FF9-A85A0AFBF5B6}" type="presParOf" srcId="{CA4A261D-8EFD-4301-94D9-3F129FDAF52A}" destId="{8F6D681F-0487-40B3-BCDF-BE6C2DD6FFD7}" srcOrd="0" destOrd="0" presId="urn:microsoft.com/office/officeart/2005/8/layout/list1"/>
    <dgm:cxn modelId="{24147AB6-F8D4-4EFB-B7C5-D3C3F9F8B4FF}" type="presParOf" srcId="{CA4A261D-8EFD-4301-94D9-3F129FDAF52A}" destId="{14E08A4C-83FE-485D-BC76-374DF0FA22C8}" srcOrd="1" destOrd="0" presId="urn:microsoft.com/office/officeart/2005/8/layout/list1"/>
    <dgm:cxn modelId="{2748BCD9-3530-4AB1-B829-F90F94046533}" type="presParOf" srcId="{33CEB7E5-2771-44C9-A167-E540DE7993C7}" destId="{DB1AA391-F713-4925-A28A-9FED47BB5005}" srcOrd="9" destOrd="0" presId="urn:microsoft.com/office/officeart/2005/8/layout/list1"/>
    <dgm:cxn modelId="{5D885D75-1121-42FF-897C-226AF91CF92B}" type="presParOf" srcId="{33CEB7E5-2771-44C9-A167-E540DE7993C7}" destId="{D11BBD7F-157A-4519-A3E5-19CDD88D14CB}" srcOrd="10" destOrd="0" presId="urn:microsoft.com/office/officeart/2005/8/layout/list1"/>
    <dgm:cxn modelId="{0CA4931D-62B0-4566-87FC-9E3879FB2797}" type="presParOf" srcId="{33CEB7E5-2771-44C9-A167-E540DE7993C7}" destId="{5209C91D-6EF1-4BD8-BDCB-2E5D7E8E692F}" srcOrd="11" destOrd="0" presId="urn:microsoft.com/office/officeart/2005/8/layout/list1"/>
    <dgm:cxn modelId="{138A4C42-A096-4A08-BE93-25506B9AAA22}" type="presParOf" srcId="{33CEB7E5-2771-44C9-A167-E540DE7993C7}" destId="{3471A5B5-CAEE-46E2-A1BE-2BE8DCAF3F0F}" srcOrd="12" destOrd="0" presId="urn:microsoft.com/office/officeart/2005/8/layout/list1"/>
    <dgm:cxn modelId="{11EE368E-21BA-4C95-B894-D9A2D4A18D6F}" type="presParOf" srcId="{3471A5B5-CAEE-46E2-A1BE-2BE8DCAF3F0F}" destId="{42D0BA2C-93F4-48D0-9DC6-CDD4261AB837}" srcOrd="0" destOrd="0" presId="urn:microsoft.com/office/officeart/2005/8/layout/list1"/>
    <dgm:cxn modelId="{1224C438-0EE3-4686-9872-407053FBDA1F}" type="presParOf" srcId="{3471A5B5-CAEE-46E2-A1BE-2BE8DCAF3F0F}" destId="{A1AE28A6-894E-4F97-A677-E504DB37536D}" srcOrd="1" destOrd="0" presId="urn:microsoft.com/office/officeart/2005/8/layout/list1"/>
    <dgm:cxn modelId="{B7AEDF4D-42BC-4589-B159-4B8029DD0BE8}" type="presParOf" srcId="{33CEB7E5-2771-44C9-A167-E540DE7993C7}" destId="{C8ACBC68-C7AE-4649-B763-987E6DDED49B}" srcOrd="13" destOrd="0" presId="urn:microsoft.com/office/officeart/2005/8/layout/list1"/>
    <dgm:cxn modelId="{5C3FAACF-A103-47F3-9146-410062B61983}" type="presParOf" srcId="{33CEB7E5-2771-44C9-A167-E540DE7993C7}" destId="{14101978-DD22-41B5-AF58-BA646CE11F3D}" srcOrd="14"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775E0B-8A85-4368-8780-B225DA40D27D}"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IN"/>
        </a:p>
      </dgm:t>
    </dgm:pt>
    <dgm:pt modelId="{F60B8C7A-DBB0-4069-BE17-8674A3155531}">
      <dgm:prSet phldrT="[Text]" custT="1"/>
      <dgm:spPr/>
      <dgm:t>
        <a:bodyPr/>
        <a:lstStyle/>
        <a:p>
          <a:pPr>
            <a:buFont typeface="Arial" panose="020B0604020202020204" pitchFamily="34" charset="0"/>
            <a:buChar char="•"/>
          </a:pPr>
          <a:r>
            <a:rPr lang="en-US" sz="1600" b="1">
              <a:sym typeface="+mn-ea"/>
            </a:rPr>
            <a:t>The TANs mentioned in these new AIN applications were also recently obtained in the name of the respective STOs. </a:t>
          </a:r>
          <a:endParaRPr lang="en-IN" sz="1600" dirty="0"/>
        </a:p>
      </dgm:t>
    </dgm:pt>
    <dgm:pt modelId="{EEFD291C-7BEC-4A03-83B6-FE0385A52CCA}" cxnId="{98DB069F-4535-4876-859D-3BAB4F45709B}" type="parTrans">
      <dgm:prSet/>
      <dgm:spPr/>
      <dgm:t>
        <a:bodyPr/>
        <a:lstStyle/>
        <a:p>
          <a:endParaRPr lang="en-IN"/>
        </a:p>
      </dgm:t>
    </dgm:pt>
    <dgm:pt modelId="{EC96FE74-8232-4A6C-BCAF-63A2E6D4C230}" cxnId="{98DB069F-4535-4876-859D-3BAB4F45709B}" type="sibTrans">
      <dgm:prSet/>
      <dgm:spPr/>
      <dgm:t>
        <a:bodyPr/>
        <a:lstStyle/>
        <a:p>
          <a:endParaRPr lang="en-IN"/>
        </a:p>
      </dgm:t>
    </dgm:pt>
    <dgm:pt modelId="{1854ED32-5BE0-4E0B-AA38-8D2FC88B3B14}">
      <dgm:prSet phldrT="[Text]" custT="1"/>
      <dgm:spPr/>
      <dgm:t>
        <a:bodyPr/>
        <a:lstStyle/>
        <a:p>
          <a:pPr>
            <a:buFont typeface="Arial" panose="020B0604020202020204" pitchFamily="34" charset="0"/>
            <a:buChar char="•"/>
          </a:pPr>
          <a:r>
            <a:rPr lang="en-US" sz="1600" b="1">
              <a:sym typeface="+mn-ea"/>
            </a:rPr>
            <a:t>The respective STOs mentioned that these were bogus TANs and not obtained by their respective offices, sought their deactivation/deletion.</a:t>
          </a:r>
          <a:endParaRPr lang="en-IN" sz="1600" dirty="0"/>
        </a:p>
      </dgm:t>
    </dgm:pt>
    <dgm:pt modelId="{C2540800-366E-45F2-8064-B77BA9C29902}" cxnId="{F1D35D7F-18E8-4025-8ACD-05628D3D7534}" type="parTrans">
      <dgm:prSet/>
      <dgm:spPr/>
      <dgm:t>
        <a:bodyPr/>
        <a:lstStyle/>
        <a:p>
          <a:endParaRPr lang="en-IN"/>
        </a:p>
      </dgm:t>
    </dgm:pt>
    <dgm:pt modelId="{80DDAB8D-4049-425D-B142-52127DE790C2}" cxnId="{F1D35D7F-18E8-4025-8ACD-05628D3D7534}" type="sibTrans">
      <dgm:prSet/>
      <dgm:spPr/>
      <dgm:t>
        <a:bodyPr/>
        <a:lstStyle/>
        <a:p>
          <a:endParaRPr lang="en-IN"/>
        </a:p>
      </dgm:t>
    </dgm:pt>
    <dgm:pt modelId="{F3736D16-460C-4C0D-884D-CCB58A374223}">
      <dgm:prSet custT="1"/>
      <dgm:spPr/>
      <dgm:t>
        <a:bodyPr/>
        <a:lstStyle/>
        <a:p>
          <a:pPr>
            <a:buFont typeface="Arial" panose="020B0604020202020204" pitchFamily="34" charset="0"/>
            <a:buChar char="•"/>
          </a:pPr>
          <a:r>
            <a:rPr lang="en-US" sz="1600" b="1" dirty="0">
              <a:sym typeface="+mn-ea"/>
            </a:rPr>
            <a:t>On verification by AO with the respective STOs, it was found that no such application for a new AIN was filed by them. </a:t>
          </a:r>
          <a:endParaRPr lang="en-US" sz="1600" b="1" dirty="0"/>
        </a:p>
      </dgm:t>
    </dgm:pt>
    <dgm:pt modelId="{E15FF893-65BA-4320-B039-6B5242CD22AA}" cxnId="{D9F7FFFA-EFD3-44AD-912A-AA372A47C18A}" type="parTrans">
      <dgm:prSet/>
      <dgm:spPr/>
      <dgm:t>
        <a:bodyPr/>
        <a:lstStyle/>
        <a:p>
          <a:endParaRPr lang="en-IN"/>
        </a:p>
      </dgm:t>
    </dgm:pt>
    <dgm:pt modelId="{1B6634FE-EB8A-4748-9B5E-F6609997FBB3}" cxnId="{D9F7FFFA-EFD3-44AD-912A-AA372A47C18A}" type="sibTrans">
      <dgm:prSet/>
      <dgm:spPr/>
      <dgm:t>
        <a:bodyPr/>
        <a:lstStyle/>
        <a:p>
          <a:endParaRPr lang="en-IN"/>
        </a:p>
      </dgm:t>
    </dgm:pt>
    <dgm:pt modelId="{33CEB7E5-2771-44C9-A167-E540DE7993C7}" type="pres">
      <dgm:prSet presAssocID="{18775E0B-8A85-4368-8780-B225DA40D27D}" presName="linear" presStyleCnt="0">
        <dgm:presLayoutVars>
          <dgm:dir/>
          <dgm:animLvl val="lvl"/>
          <dgm:resizeHandles val="exact"/>
        </dgm:presLayoutVars>
      </dgm:prSet>
      <dgm:spPr/>
    </dgm:pt>
    <dgm:pt modelId="{2F6572C7-BACD-4812-A30F-2DCC3A3AFEBE}" type="pres">
      <dgm:prSet presAssocID="{F3736D16-460C-4C0D-884D-CCB58A374223}" presName="parentLin" presStyleCnt="0"/>
      <dgm:spPr/>
    </dgm:pt>
    <dgm:pt modelId="{218B15E0-3041-4066-A90C-AD8724D98C5D}" type="pres">
      <dgm:prSet presAssocID="{F3736D16-460C-4C0D-884D-CCB58A374223}" presName="parentLeftMargin" presStyleLbl="node1" presStyleIdx="0" presStyleCnt="3"/>
      <dgm:spPr/>
    </dgm:pt>
    <dgm:pt modelId="{CF68E6E8-2BD8-4277-835A-52400C3CA878}" type="pres">
      <dgm:prSet presAssocID="{F3736D16-460C-4C0D-884D-CCB58A374223}" presName="parentText" presStyleLbl="node1" presStyleIdx="0" presStyleCnt="3" custScaleX="139999" custScaleY="341966" custLinFactNeighborX="37538" custLinFactNeighborY="-17010">
        <dgm:presLayoutVars>
          <dgm:chMax val="0"/>
          <dgm:bulletEnabled val="1"/>
        </dgm:presLayoutVars>
      </dgm:prSet>
      <dgm:spPr/>
    </dgm:pt>
    <dgm:pt modelId="{4A1F2CC9-7623-4411-B242-1B42C9EA1CA2}" type="pres">
      <dgm:prSet presAssocID="{F3736D16-460C-4C0D-884D-CCB58A374223}" presName="negativeSpace" presStyleCnt="0"/>
      <dgm:spPr/>
    </dgm:pt>
    <dgm:pt modelId="{7CE53687-A813-406B-AFAD-9E0CCF9163DC}" type="pres">
      <dgm:prSet presAssocID="{F3736D16-460C-4C0D-884D-CCB58A374223}" presName="childText" presStyleLbl="conFgAcc1" presStyleIdx="0" presStyleCnt="3">
        <dgm:presLayoutVars>
          <dgm:bulletEnabled val="1"/>
        </dgm:presLayoutVars>
      </dgm:prSet>
      <dgm:spPr/>
    </dgm:pt>
    <dgm:pt modelId="{04AC85C9-E837-40D8-8CD8-81605F3E85CB}" type="pres">
      <dgm:prSet presAssocID="{1B6634FE-EB8A-4748-9B5E-F6609997FBB3}" presName="spaceBetweenRectangles" presStyleCnt="0"/>
      <dgm:spPr/>
    </dgm:pt>
    <dgm:pt modelId="{6B90F544-0EE8-42B3-9EC9-FA56EE07DF86}" type="pres">
      <dgm:prSet presAssocID="{F60B8C7A-DBB0-4069-BE17-8674A3155531}" presName="parentLin" presStyleCnt="0"/>
      <dgm:spPr/>
    </dgm:pt>
    <dgm:pt modelId="{9B58E5D7-8251-4122-B5C5-016F0B453CFC}" type="pres">
      <dgm:prSet presAssocID="{F60B8C7A-DBB0-4069-BE17-8674A3155531}" presName="parentLeftMargin" presStyleLbl="node1" presStyleIdx="0" presStyleCnt="3"/>
      <dgm:spPr/>
    </dgm:pt>
    <dgm:pt modelId="{673ABB13-3F57-4484-9DF7-D54298412B31}" type="pres">
      <dgm:prSet presAssocID="{F60B8C7A-DBB0-4069-BE17-8674A3155531}" presName="parentText" presStyleLbl="node1" presStyleIdx="1" presStyleCnt="3" custScaleX="142857" custScaleY="312861">
        <dgm:presLayoutVars>
          <dgm:chMax val="0"/>
          <dgm:bulletEnabled val="1"/>
        </dgm:presLayoutVars>
      </dgm:prSet>
      <dgm:spPr/>
    </dgm:pt>
    <dgm:pt modelId="{9A27E716-6E55-4AD6-8B6C-E77C80EFE66B}" type="pres">
      <dgm:prSet presAssocID="{F60B8C7A-DBB0-4069-BE17-8674A3155531}" presName="negativeSpace" presStyleCnt="0"/>
      <dgm:spPr/>
    </dgm:pt>
    <dgm:pt modelId="{E29DB8EF-1BE6-4803-8F8F-806227DB821D}" type="pres">
      <dgm:prSet presAssocID="{F60B8C7A-DBB0-4069-BE17-8674A3155531}" presName="childText" presStyleLbl="conFgAcc1" presStyleIdx="1" presStyleCnt="3">
        <dgm:presLayoutVars>
          <dgm:bulletEnabled val="1"/>
        </dgm:presLayoutVars>
      </dgm:prSet>
      <dgm:spPr/>
    </dgm:pt>
    <dgm:pt modelId="{D626F372-42A7-4265-84ED-CE920086D80F}" type="pres">
      <dgm:prSet presAssocID="{EC96FE74-8232-4A6C-BCAF-63A2E6D4C230}" presName="spaceBetweenRectangles" presStyleCnt="0"/>
      <dgm:spPr/>
    </dgm:pt>
    <dgm:pt modelId="{CA4A261D-8EFD-4301-94D9-3F129FDAF52A}" type="pres">
      <dgm:prSet presAssocID="{1854ED32-5BE0-4E0B-AA38-8D2FC88B3B14}" presName="parentLin" presStyleCnt="0"/>
      <dgm:spPr/>
    </dgm:pt>
    <dgm:pt modelId="{8F6D681F-0487-40B3-BCDF-BE6C2DD6FFD7}" type="pres">
      <dgm:prSet presAssocID="{1854ED32-5BE0-4E0B-AA38-8D2FC88B3B14}" presName="parentLeftMargin" presStyleLbl="node1" presStyleIdx="1" presStyleCnt="3"/>
      <dgm:spPr/>
    </dgm:pt>
    <dgm:pt modelId="{14E08A4C-83FE-485D-BC76-374DF0FA22C8}" type="pres">
      <dgm:prSet presAssocID="{1854ED32-5BE0-4E0B-AA38-8D2FC88B3B14}" presName="parentText" presStyleLbl="node1" presStyleIdx="2" presStyleCnt="3" custScaleX="142857" custScaleY="374682" custLinFactNeighborX="1701" custLinFactNeighborY="-3166">
        <dgm:presLayoutVars>
          <dgm:chMax val="0"/>
          <dgm:bulletEnabled val="1"/>
        </dgm:presLayoutVars>
      </dgm:prSet>
      <dgm:spPr/>
    </dgm:pt>
    <dgm:pt modelId="{DB1AA391-F713-4925-A28A-9FED47BB5005}" type="pres">
      <dgm:prSet presAssocID="{1854ED32-5BE0-4E0B-AA38-8D2FC88B3B14}" presName="negativeSpace" presStyleCnt="0"/>
      <dgm:spPr/>
    </dgm:pt>
    <dgm:pt modelId="{D11BBD7F-157A-4519-A3E5-19CDD88D14CB}" type="pres">
      <dgm:prSet presAssocID="{1854ED32-5BE0-4E0B-AA38-8D2FC88B3B14}" presName="childText" presStyleLbl="conFgAcc1" presStyleIdx="2" presStyleCnt="3">
        <dgm:presLayoutVars>
          <dgm:bulletEnabled val="1"/>
        </dgm:presLayoutVars>
      </dgm:prSet>
      <dgm:spPr/>
    </dgm:pt>
  </dgm:ptLst>
  <dgm:cxnLst>
    <dgm:cxn modelId="{F1D35D7F-18E8-4025-8ACD-05628D3D7534}" srcId="{18775E0B-8A85-4368-8780-B225DA40D27D}" destId="{1854ED32-5BE0-4E0B-AA38-8D2FC88B3B14}" srcOrd="2" destOrd="0" parTransId="{C2540800-366E-45F2-8064-B77BA9C29902}" sibTransId="{80DDAB8D-4049-425D-B142-52127DE790C2}"/>
    <dgm:cxn modelId="{9C6DC688-8938-4D58-AE3B-9C4261F94F16}" type="presOf" srcId="{F60B8C7A-DBB0-4069-BE17-8674A3155531}" destId="{673ABB13-3F57-4484-9DF7-D54298412B31}" srcOrd="1" destOrd="0" presId="urn:microsoft.com/office/officeart/2005/8/layout/list1"/>
    <dgm:cxn modelId="{8F68F39D-E211-4480-9571-44A98B527189}" type="presOf" srcId="{F3736D16-460C-4C0D-884D-CCB58A374223}" destId="{CF68E6E8-2BD8-4277-835A-52400C3CA878}" srcOrd="1" destOrd="0" presId="urn:microsoft.com/office/officeart/2005/8/layout/list1"/>
    <dgm:cxn modelId="{98DB069F-4535-4876-859D-3BAB4F45709B}" srcId="{18775E0B-8A85-4368-8780-B225DA40D27D}" destId="{F60B8C7A-DBB0-4069-BE17-8674A3155531}" srcOrd="1" destOrd="0" parTransId="{EEFD291C-7BEC-4A03-83B6-FE0385A52CCA}" sibTransId="{EC96FE74-8232-4A6C-BCAF-63A2E6D4C230}"/>
    <dgm:cxn modelId="{20E595B5-04CE-4F03-8F9A-303538A7243E}" type="presOf" srcId="{18775E0B-8A85-4368-8780-B225DA40D27D}" destId="{33CEB7E5-2771-44C9-A167-E540DE7993C7}" srcOrd="0" destOrd="0" presId="urn:microsoft.com/office/officeart/2005/8/layout/list1"/>
    <dgm:cxn modelId="{BD4842B7-9871-47C9-A77D-773F5DFD66A2}" type="presOf" srcId="{F3736D16-460C-4C0D-884D-CCB58A374223}" destId="{218B15E0-3041-4066-A90C-AD8724D98C5D}" srcOrd="0" destOrd="0" presId="urn:microsoft.com/office/officeart/2005/8/layout/list1"/>
    <dgm:cxn modelId="{B33316CB-FF82-46B3-83F1-7517D21E8EB8}" type="presOf" srcId="{1854ED32-5BE0-4E0B-AA38-8D2FC88B3B14}" destId="{8F6D681F-0487-40B3-BCDF-BE6C2DD6FFD7}" srcOrd="0" destOrd="0" presId="urn:microsoft.com/office/officeart/2005/8/layout/list1"/>
    <dgm:cxn modelId="{5FC283D1-F96A-4E41-9883-FD1BBA6A1C05}" type="presOf" srcId="{F60B8C7A-DBB0-4069-BE17-8674A3155531}" destId="{9B58E5D7-8251-4122-B5C5-016F0B453CFC}" srcOrd="0" destOrd="0" presId="urn:microsoft.com/office/officeart/2005/8/layout/list1"/>
    <dgm:cxn modelId="{B79252DE-4D7C-460C-B2E6-1E488A8EFE1C}" type="presOf" srcId="{1854ED32-5BE0-4E0B-AA38-8D2FC88B3B14}" destId="{14E08A4C-83FE-485D-BC76-374DF0FA22C8}" srcOrd="1" destOrd="0" presId="urn:microsoft.com/office/officeart/2005/8/layout/list1"/>
    <dgm:cxn modelId="{D9F7FFFA-EFD3-44AD-912A-AA372A47C18A}" srcId="{18775E0B-8A85-4368-8780-B225DA40D27D}" destId="{F3736D16-460C-4C0D-884D-CCB58A374223}" srcOrd="0" destOrd="0" parTransId="{E15FF893-65BA-4320-B039-6B5242CD22AA}" sibTransId="{1B6634FE-EB8A-4748-9B5E-F6609997FBB3}"/>
    <dgm:cxn modelId="{478D410B-BAF3-4D11-9997-2C005F8549AC}" type="presParOf" srcId="{33CEB7E5-2771-44C9-A167-E540DE7993C7}" destId="{2F6572C7-BACD-4812-A30F-2DCC3A3AFEBE}" srcOrd="0" destOrd="0" presId="urn:microsoft.com/office/officeart/2005/8/layout/list1"/>
    <dgm:cxn modelId="{2D8C850B-87AD-4C40-80FF-8F3B60448621}" type="presParOf" srcId="{2F6572C7-BACD-4812-A30F-2DCC3A3AFEBE}" destId="{218B15E0-3041-4066-A90C-AD8724D98C5D}" srcOrd="0" destOrd="0" presId="urn:microsoft.com/office/officeart/2005/8/layout/list1"/>
    <dgm:cxn modelId="{A305AE94-3675-4ACD-AA05-6D606F1D0A87}" type="presParOf" srcId="{2F6572C7-BACD-4812-A30F-2DCC3A3AFEBE}" destId="{CF68E6E8-2BD8-4277-835A-52400C3CA878}" srcOrd="1" destOrd="0" presId="urn:microsoft.com/office/officeart/2005/8/layout/list1"/>
    <dgm:cxn modelId="{34F5439F-8AD1-4C52-803F-A42CDAF43794}" type="presParOf" srcId="{33CEB7E5-2771-44C9-A167-E540DE7993C7}" destId="{4A1F2CC9-7623-4411-B242-1B42C9EA1CA2}" srcOrd="1" destOrd="0" presId="urn:microsoft.com/office/officeart/2005/8/layout/list1"/>
    <dgm:cxn modelId="{BB79AB6D-B95A-45DA-89BE-E950B14D58A0}" type="presParOf" srcId="{33CEB7E5-2771-44C9-A167-E540DE7993C7}" destId="{7CE53687-A813-406B-AFAD-9E0CCF9163DC}" srcOrd="2" destOrd="0" presId="urn:microsoft.com/office/officeart/2005/8/layout/list1"/>
    <dgm:cxn modelId="{57EE9FF3-DAAB-4A81-82EE-0F442647B470}" type="presParOf" srcId="{33CEB7E5-2771-44C9-A167-E540DE7993C7}" destId="{04AC85C9-E837-40D8-8CD8-81605F3E85CB}" srcOrd="3" destOrd="0" presId="urn:microsoft.com/office/officeart/2005/8/layout/list1"/>
    <dgm:cxn modelId="{3AEAC1F7-2A5B-4DDE-8F67-DEFB7F7991A0}" type="presParOf" srcId="{33CEB7E5-2771-44C9-A167-E540DE7993C7}" destId="{6B90F544-0EE8-42B3-9EC9-FA56EE07DF86}" srcOrd="4" destOrd="0" presId="urn:microsoft.com/office/officeart/2005/8/layout/list1"/>
    <dgm:cxn modelId="{F9A99352-6242-4B1F-A870-464B380F45B5}" type="presParOf" srcId="{6B90F544-0EE8-42B3-9EC9-FA56EE07DF86}" destId="{9B58E5D7-8251-4122-B5C5-016F0B453CFC}" srcOrd="0" destOrd="0" presId="urn:microsoft.com/office/officeart/2005/8/layout/list1"/>
    <dgm:cxn modelId="{03C6B8AF-AB08-421F-937E-0C79BF8AB72F}" type="presParOf" srcId="{6B90F544-0EE8-42B3-9EC9-FA56EE07DF86}" destId="{673ABB13-3F57-4484-9DF7-D54298412B31}" srcOrd="1" destOrd="0" presId="urn:microsoft.com/office/officeart/2005/8/layout/list1"/>
    <dgm:cxn modelId="{DC42A86D-82B0-4196-B45C-02DA30F180B3}" type="presParOf" srcId="{33CEB7E5-2771-44C9-A167-E540DE7993C7}" destId="{9A27E716-6E55-4AD6-8B6C-E77C80EFE66B}" srcOrd="5" destOrd="0" presId="urn:microsoft.com/office/officeart/2005/8/layout/list1"/>
    <dgm:cxn modelId="{9116D91F-7239-4634-BC4C-03B687E331A6}" type="presParOf" srcId="{33CEB7E5-2771-44C9-A167-E540DE7993C7}" destId="{E29DB8EF-1BE6-4803-8F8F-806227DB821D}" srcOrd="6" destOrd="0" presId="urn:microsoft.com/office/officeart/2005/8/layout/list1"/>
    <dgm:cxn modelId="{1F484A8A-C42E-4E5A-9867-F036B5BD7066}" type="presParOf" srcId="{33CEB7E5-2771-44C9-A167-E540DE7993C7}" destId="{D626F372-42A7-4265-84ED-CE920086D80F}" srcOrd="7" destOrd="0" presId="urn:microsoft.com/office/officeart/2005/8/layout/list1"/>
    <dgm:cxn modelId="{A9E1AA91-8A56-4315-88A9-95DF6EFFED0B}" type="presParOf" srcId="{33CEB7E5-2771-44C9-A167-E540DE7993C7}" destId="{CA4A261D-8EFD-4301-94D9-3F129FDAF52A}" srcOrd="8" destOrd="0" presId="urn:microsoft.com/office/officeart/2005/8/layout/list1"/>
    <dgm:cxn modelId="{8273827F-132F-4BA0-9FF9-A85A0AFBF5B6}" type="presParOf" srcId="{CA4A261D-8EFD-4301-94D9-3F129FDAF52A}" destId="{8F6D681F-0487-40B3-BCDF-BE6C2DD6FFD7}" srcOrd="0" destOrd="0" presId="urn:microsoft.com/office/officeart/2005/8/layout/list1"/>
    <dgm:cxn modelId="{24147AB6-F8D4-4EFB-B7C5-D3C3F9F8B4FF}" type="presParOf" srcId="{CA4A261D-8EFD-4301-94D9-3F129FDAF52A}" destId="{14E08A4C-83FE-485D-BC76-374DF0FA22C8}" srcOrd="1" destOrd="0" presId="urn:microsoft.com/office/officeart/2005/8/layout/list1"/>
    <dgm:cxn modelId="{2748BCD9-3530-4AB1-B829-F90F94046533}" type="presParOf" srcId="{33CEB7E5-2771-44C9-A167-E540DE7993C7}" destId="{DB1AA391-F713-4925-A28A-9FED47BB5005}" srcOrd="9" destOrd="0" presId="urn:microsoft.com/office/officeart/2005/8/layout/list1"/>
    <dgm:cxn modelId="{5D885D75-1121-42FF-897C-226AF91CF92B}" type="presParOf" srcId="{33CEB7E5-2771-44C9-A167-E540DE7993C7}" destId="{D11BBD7F-157A-4519-A3E5-19CDD88D14CB}" srcOrd="1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F23494-334F-4195-AA2D-DF9C4DDA0BB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FE50233D-353A-4354-85EF-DD72CF8F8742}">
      <dgm:prSet custT="1"/>
      <dgm:spPr/>
      <dgm:t>
        <a:bodyPr/>
        <a:lstStyle/>
        <a:p>
          <a:r>
            <a:rPr lang="en-US" sz="2000" b="1" dirty="0">
              <a:solidFill>
                <a:schemeClr val="bg1"/>
              </a:solidFill>
              <a:sym typeface="+mn-ea"/>
            </a:rPr>
            <a:t>BIN Stands for Book </a:t>
          </a:r>
          <a:r>
            <a:rPr lang="en-US" sz="2000" b="1" dirty="0" err="1">
              <a:solidFill>
                <a:schemeClr val="bg1"/>
              </a:solidFill>
              <a:sym typeface="+mn-ea"/>
            </a:rPr>
            <a:t>Indentification</a:t>
          </a:r>
          <a:r>
            <a:rPr lang="en-US" sz="2000" b="1" dirty="0">
              <a:solidFill>
                <a:schemeClr val="bg1"/>
              </a:solidFill>
              <a:sym typeface="+mn-ea"/>
            </a:rPr>
            <a:t> Number and it </a:t>
          </a:r>
          <a:r>
            <a:rPr lang="en-US" sz="2000" b="1" dirty="0" err="1">
              <a:solidFill>
                <a:schemeClr val="bg1"/>
              </a:solidFill>
              <a:sym typeface="+mn-ea"/>
            </a:rPr>
            <a:t>consits</a:t>
          </a:r>
          <a:r>
            <a:rPr lang="en-US" sz="2000" b="1" dirty="0">
              <a:solidFill>
                <a:schemeClr val="bg1"/>
              </a:solidFill>
              <a:sym typeface="+mn-ea"/>
            </a:rPr>
            <a:t> of Seven Digit Unique Receipt Number generated for each Form 24G. </a:t>
          </a:r>
        </a:p>
      </dgm:t>
    </dgm:pt>
    <dgm:pt modelId="{2FFC8687-8945-4784-BC0F-F5C6FC2234F0}" cxnId="{247E34A2-4499-45F4-8F0A-01A856EF25A6}" type="parTrans">
      <dgm:prSet/>
      <dgm:spPr/>
      <dgm:t>
        <a:bodyPr/>
        <a:lstStyle/>
        <a:p>
          <a:endParaRPr lang="en-IN"/>
        </a:p>
      </dgm:t>
    </dgm:pt>
    <dgm:pt modelId="{12D0AEDD-E86E-416C-8EF1-25E5FE29F16F}" cxnId="{247E34A2-4499-45F4-8F0A-01A856EF25A6}" type="sibTrans">
      <dgm:prSet/>
      <dgm:spPr/>
      <dgm:t>
        <a:bodyPr/>
        <a:lstStyle/>
        <a:p>
          <a:endParaRPr lang="en-IN"/>
        </a:p>
      </dgm:t>
    </dgm:pt>
    <dgm:pt modelId="{F78C1C31-D281-4278-9155-D62F31D973F5}">
      <dgm:prSet custT="1"/>
      <dgm:spPr/>
      <dgm:t>
        <a:bodyPr/>
        <a:lstStyle/>
        <a:p>
          <a:pPr>
            <a:buFont typeface="Arial" panose="020B0604020202020204" pitchFamily="34" charset="0"/>
            <a:buChar char="•"/>
          </a:pPr>
          <a:r>
            <a:rPr lang="en-US" sz="2000" b="1" dirty="0">
              <a:solidFill>
                <a:schemeClr val="bg1"/>
              </a:solidFill>
              <a:sym typeface="+mn-ea"/>
            </a:rPr>
            <a:t>DDO Serial Number – Five Digit.</a:t>
          </a:r>
        </a:p>
      </dgm:t>
    </dgm:pt>
    <dgm:pt modelId="{D548A2AE-6698-4D3B-86A6-ABDEEECD3DB0}" cxnId="{0E684BB1-C91B-4D08-97A6-53ABC2C0E1D5}" type="parTrans">
      <dgm:prSet/>
      <dgm:spPr/>
      <dgm:t>
        <a:bodyPr/>
        <a:lstStyle/>
        <a:p>
          <a:endParaRPr lang="en-IN"/>
        </a:p>
      </dgm:t>
    </dgm:pt>
    <dgm:pt modelId="{D874744A-15A7-4DA8-801E-D93306836E65}" cxnId="{0E684BB1-C91B-4D08-97A6-53ABC2C0E1D5}" type="sibTrans">
      <dgm:prSet/>
      <dgm:spPr/>
      <dgm:t>
        <a:bodyPr/>
        <a:lstStyle/>
        <a:p>
          <a:endParaRPr lang="en-IN"/>
        </a:p>
      </dgm:t>
    </dgm:pt>
    <dgm:pt modelId="{8392A198-1B5C-4953-A36A-96036458EB86}">
      <dgm:prSet custT="1"/>
      <dgm:spPr/>
      <dgm:t>
        <a:bodyPr/>
        <a:lstStyle/>
        <a:p>
          <a:pPr>
            <a:buFont typeface="Arial" panose="020B0604020202020204" pitchFamily="34" charset="0"/>
            <a:buChar char="•"/>
          </a:pPr>
          <a:r>
            <a:rPr lang="en-US" sz="2000" b="1" dirty="0">
              <a:solidFill>
                <a:schemeClr val="bg1"/>
              </a:solidFill>
              <a:sym typeface="+mn-ea"/>
            </a:rPr>
            <a:t>The last date of the month and year for which TDS/TCS is reported in Form 24G.</a:t>
          </a:r>
        </a:p>
      </dgm:t>
    </dgm:pt>
    <dgm:pt modelId="{737D7E49-4F9D-4D78-9F42-8F6766CFC3B0}" cxnId="{DE3B23D9-5D3D-43C7-A541-D8659CB8B911}" type="parTrans">
      <dgm:prSet/>
      <dgm:spPr/>
      <dgm:t>
        <a:bodyPr/>
        <a:lstStyle/>
        <a:p>
          <a:endParaRPr lang="en-IN"/>
        </a:p>
      </dgm:t>
    </dgm:pt>
    <dgm:pt modelId="{5AC99C49-62A9-4F2F-BC35-5CCC33C066CE}" cxnId="{DE3B23D9-5D3D-43C7-A541-D8659CB8B911}" type="sibTrans">
      <dgm:prSet/>
      <dgm:spPr/>
      <dgm:t>
        <a:bodyPr/>
        <a:lstStyle/>
        <a:p>
          <a:endParaRPr lang="en-IN"/>
        </a:p>
      </dgm:t>
    </dgm:pt>
    <dgm:pt modelId="{4413C17E-9685-43E9-81F0-3A25187BDFC7}">
      <dgm:prSet custT="1"/>
      <dgm:spPr/>
      <dgm:t>
        <a:bodyPr/>
        <a:lstStyle/>
        <a:p>
          <a:pPr>
            <a:buFont typeface="Arial" panose="020B0604020202020204" pitchFamily="34" charset="0"/>
            <a:buChar char="•"/>
          </a:pPr>
          <a:r>
            <a:rPr lang="en-US" sz="2000" b="1" dirty="0">
              <a:solidFill>
                <a:schemeClr val="bg1"/>
              </a:solidFill>
              <a:sym typeface="+mn-ea"/>
            </a:rPr>
            <a:t>AO has to communicate the BIN details to the respective DDO. </a:t>
          </a:r>
        </a:p>
      </dgm:t>
    </dgm:pt>
    <dgm:pt modelId="{F4F53B25-A522-4357-B86A-F020D66CFB8A}" cxnId="{EC2BC0A7-5FA4-44AA-B2E9-16E2DFA9AAF3}" type="parTrans">
      <dgm:prSet/>
      <dgm:spPr/>
      <dgm:t>
        <a:bodyPr/>
        <a:lstStyle/>
        <a:p>
          <a:endParaRPr lang="en-IN"/>
        </a:p>
      </dgm:t>
    </dgm:pt>
    <dgm:pt modelId="{50E838FD-7A17-4F22-8C9D-2C80D26200E0}" cxnId="{EC2BC0A7-5FA4-44AA-B2E9-16E2DFA9AAF3}" type="sibTrans">
      <dgm:prSet/>
      <dgm:spPr/>
      <dgm:t>
        <a:bodyPr/>
        <a:lstStyle/>
        <a:p>
          <a:endParaRPr lang="en-IN"/>
        </a:p>
      </dgm:t>
    </dgm:pt>
    <dgm:pt modelId="{B871804C-1248-4B63-9F91-476A415C81E8}">
      <dgm:prSet custT="1"/>
      <dgm:spPr/>
      <dgm:t>
        <a:bodyPr/>
        <a:lstStyle/>
        <a:p>
          <a:pPr>
            <a:buFont typeface="Arial" panose="020B0604020202020204" pitchFamily="34" charset="0"/>
            <a:buChar char="•"/>
          </a:pPr>
          <a:r>
            <a:rPr lang="en-US" sz="2000" b="1" dirty="0">
              <a:solidFill>
                <a:schemeClr val="bg1"/>
              </a:solidFill>
              <a:sym typeface="+mn-ea"/>
            </a:rPr>
            <a:t>BIN is to be quoted by the DDO in transfer voucher details in their quarterly TDS/TCS statements. </a:t>
          </a:r>
        </a:p>
      </dgm:t>
    </dgm:pt>
    <dgm:pt modelId="{6B40453F-0333-4398-A8A9-D9813A4DBCF4}" cxnId="{4CD0B04A-DBD1-4C92-BAE4-7A2083311277}" type="parTrans">
      <dgm:prSet/>
      <dgm:spPr/>
      <dgm:t>
        <a:bodyPr/>
        <a:lstStyle/>
        <a:p>
          <a:endParaRPr lang="en-IN"/>
        </a:p>
      </dgm:t>
    </dgm:pt>
    <dgm:pt modelId="{8D8BB664-8F32-4F5B-A05E-7E06A334F14E}" cxnId="{4CD0B04A-DBD1-4C92-BAE4-7A2083311277}" type="sibTrans">
      <dgm:prSet/>
      <dgm:spPr/>
      <dgm:t>
        <a:bodyPr/>
        <a:lstStyle/>
        <a:p>
          <a:endParaRPr lang="en-IN"/>
        </a:p>
      </dgm:t>
    </dgm:pt>
    <dgm:pt modelId="{EAA9DEB6-757B-4272-8057-897AA26B0495}" type="pres">
      <dgm:prSet presAssocID="{11F23494-334F-4195-AA2D-DF9C4DDA0BB2}" presName="Name0" presStyleCnt="0">
        <dgm:presLayoutVars>
          <dgm:chMax val="7"/>
          <dgm:chPref val="7"/>
          <dgm:dir/>
        </dgm:presLayoutVars>
      </dgm:prSet>
      <dgm:spPr/>
    </dgm:pt>
    <dgm:pt modelId="{52C8E886-DE4E-4387-87F4-2B9F720230D1}" type="pres">
      <dgm:prSet presAssocID="{11F23494-334F-4195-AA2D-DF9C4DDA0BB2}" presName="Name1" presStyleCnt="0"/>
      <dgm:spPr/>
    </dgm:pt>
    <dgm:pt modelId="{FFE86DC0-243A-47DE-B3F1-5743661738BA}" type="pres">
      <dgm:prSet presAssocID="{11F23494-334F-4195-AA2D-DF9C4DDA0BB2}" presName="cycle" presStyleCnt="0"/>
      <dgm:spPr/>
    </dgm:pt>
    <dgm:pt modelId="{457BC101-C28B-4BDF-A9F1-59643AD3D73B}" type="pres">
      <dgm:prSet presAssocID="{11F23494-334F-4195-AA2D-DF9C4DDA0BB2}" presName="srcNode" presStyleLbl="node1" presStyleIdx="0" presStyleCnt="5"/>
      <dgm:spPr/>
    </dgm:pt>
    <dgm:pt modelId="{158BA310-7429-4B44-8F3A-FCC6A2172A00}" type="pres">
      <dgm:prSet presAssocID="{11F23494-334F-4195-AA2D-DF9C4DDA0BB2}" presName="conn" presStyleLbl="parChTrans1D2" presStyleIdx="0" presStyleCnt="1"/>
      <dgm:spPr/>
    </dgm:pt>
    <dgm:pt modelId="{1255FD8E-6125-4D36-8CCA-532896BBB29F}" type="pres">
      <dgm:prSet presAssocID="{11F23494-334F-4195-AA2D-DF9C4DDA0BB2}" presName="extraNode" presStyleLbl="node1" presStyleIdx="0" presStyleCnt="5"/>
      <dgm:spPr/>
    </dgm:pt>
    <dgm:pt modelId="{ABF636CD-9B40-486D-AB01-B7A22CB9ECE6}" type="pres">
      <dgm:prSet presAssocID="{11F23494-334F-4195-AA2D-DF9C4DDA0BB2}" presName="dstNode" presStyleLbl="node1" presStyleIdx="0" presStyleCnt="5"/>
      <dgm:spPr/>
    </dgm:pt>
    <dgm:pt modelId="{09032FC9-41E0-4DC6-9D62-93010892CA82}" type="pres">
      <dgm:prSet presAssocID="{FE50233D-353A-4354-85EF-DD72CF8F8742}" presName="text_1" presStyleLbl="node1" presStyleIdx="0" presStyleCnt="5">
        <dgm:presLayoutVars>
          <dgm:bulletEnabled val="1"/>
        </dgm:presLayoutVars>
      </dgm:prSet>
      <dgm:spPr/>
    </dgm:pt>
    <dgm:pt modelId="{37BDAE99-65CF-4CD3-BA30-DD227BE4EE9D}" type="pres">
      <dgm:prSet presAssocID="{FE50233D-353A-4354-85EF-DD72CF8F8742}" presName="accent_1" presStyleCnt="0"/>
      <dgm:spPr/>
    </dgm:pt>
    <dgm:pt modelId="{FDAA4871-4A43-4767-85BD-97FC79E767D0}" type="pres">
      <dgm:prSet presAssocID="{FE50233D-353A-4354-85EF-DD72CF8F8742}" presName="accentRepeatNode" presStyleLbl="solidFgAcc1" presStyleIdx="0" presStyleCnt="5"/>
      <dgm:spPr/>
    </dgm:pt>
    <dgm:pt modelId="{2D9E4F96-DA25-4E1D-B3DD-B90F5CB42F21}" type="pres">
      <dgm:prSet presAssocID="{F78C1C31-D281-4278-9155-D62F31D973F5}" presName="text_2" presStyleLbl="node1" presStyleIdx="1" presStyleCnt="5">
        <dgm:presLayoutVars>
          <dgm:bulletEnabled val="1"/>
        </dgm:presLayoutVars>
      </dgm:prSet>
      <dgm:spPr/>
    </dgm:pt>
    <dgm:pt modelId="{5C5BDE9A-2D2A-46C6-AB02-D4C3E1C36369}" type="pres">
      <dgm:prSet presAssocID="{F78C1C31-D281-4278-9155-D62F31D973F5}" presName="accent_2" presStyleCnt="0"/>
      <dgm:spPr/>
    </dgm:pt>
    <dgm:pt modelId="{0FD246C4-5E2F-4F6D-95E7-E2CEEFADDE3A}" type="pres">
      <dgm:prSet presAssocID="{F78C1C31-D281-4278-9155-D62F31D973F5}" presName="accentRepeatNode" presStyleLbl="solidFgAcc1" presStyleIdx="1" presStyleCnt="5"/>
      <dgm:spPr/>
    </dgm:pt>
    <dgm:pt modelId="{8125DBB1-BC28-4D52-993C-310BF662BED4}" type="pres">
      <dgm:prSet presAssocID="{8392A198-1B5C-4953-A36A-96036458EB86}" presName="text_3" presStyleLbl="node1" presStyleIdx="2" presStyleCnt="5">
        <dgm:presLayoutVars>
          <dgm:bulletEnabled val="1"/>
        </dgm:presLayoutVars>
      </dgm:prSet>
      <dgm:spPr/>
    </dgm:pt>
    <dgm:pt modelId="{376CA6CD-9CAB-4915-9FB9-A6CCDE6A61AC}" type="pres">
      <dgm:prSet presAssocID="{8392A198-1B5C-4953-A36A-96036458EB86}" presName="accent_3" presStyleCnt="0"/>
      <dgm:spPr/>
    </dgm:pt>
    <dgm:pt modelId="{4128AB1A-B3B3-4F76-8492-947F8322DE01}" type="pres">
      <dgm:prSet presAssocID="{8392A198-1B5C-4953-A36A-96036458EB86}" presName="accentRepeatNode" presStyleLbl="solidFgAcc1" presStyleIdx="2" presStyleCnt="5"/>
      <dgm:spPr/>
    </dgm:pt>
    <dgm:pt modelId="{0590AED0-9709-4F8E-83B0-0CDC7D08B50C}" type="pres">
      <dgm:prSet presAssocID="{4413C17E-9685-43E9-81F0-3A25187BDFC7}" presName="text_4" presStyleLbl="node1" presStyleIdx="3" presStyleCnt="5">
        <dgm:presLayoutVars>
          <dgm:bulletEnabled val="1"/>
        </dgm:presLayoutVars>
      </dgm:prSet>
      <dgm:spPr/>
    </dgm:pt>
    <dgm:pt modelId="{D9B10C92-F1CC-4686-B212-40FD3A96D189}" type="pres">
      <dgm:prSet presAssocID="{4413C17E-9685-43E9-81F0-3A25187BDFC7}" presName="accent_4" presStyleCnt="0"/>
      <dgm:spPr/>
    </dgm:pt>
    <dgm:pt modelId="{1A3B2D00-92D9-4937-AB62-143E5020653B}" type="pres">
      <dgm:prSet presAssocID="{4413C17E-9685-43E9-81F0-3A25187BDFC7}" presName="accentRepeatNode" presStyleLbl="solidFgAcc1" presStyleIdx="3" presStyleCnt="5"/>
      <dgm:spPr/>
    </dgm:pt>
    <dgm:pt modelId="{71BB18AF-E173-414B-9AB9-767A9D3C0663}" type="pres">
      <dgm:prSet presAssocID="{B871804C-1248-4B63-9F91-476A415C81E8}" presName="text_5" presStyleLbl="node1" presStyleIdx="4" presStyleCnt="5">
        <dgm:presLayoutVars>
          <dgm:bulletEnabled val="1"/>
        </dgm:presLayoutVars>
      </dgm:prSet>
      <dgm:spPr/>
    </dgm:pt>
    <dgm:pt modelId="{930286B0-2430-464B-A592-3DD4AE6B94A0}" type="pres">
      <dgm:prSet presAssocID="{B871804C-1248-4B63-9F91-476A415C81E8}" presName="accent_5" presStyleCnt="0"/>
      <dgm:spPr/>
    </dgm:pt>
    <dgm:pt modelId="{3F486C74-F2B7-4C66-9202-53B6DEB40704}" type="pres">
      <dgm:prSet presAssocID="{B871804C-1248-4B63-9F91-476A415C81E8}" presName="accentRepeatNode" presStyleLbl="solidFgAcc1" presStyleIdx="4" presStyleCnt="5"/>
      <dgm:spPr/>
    </dgm:pt>
  </dgm:ptLst>
  <dgm:cxnLst>
    <dgm:cxn modelId="{E3677F01-B2D7-43F3-901C-A88A11946E24}" type="presOf" srcId="{8392A198-1B5C-4953-A36A-96036458EB86}" destId="{8125DBB1-BC28-4D52-993C-310BF662BED4}" srcOrd="0" destOrd="0" presId="urn:microsoft.com/office/officeart/2008/layout/VerticalCurvedList"/>
    <dgm:cxn modelId="{EA267D02-F766-4E79-BEF3-0CA6D52F82E3}" type="presOf" srcId="{F78C1C31-D281-4278-9155-D62F31D973F5}" destId="{2D9E4F96-DA25-4E1D-B3DD-B90F5CB42F21}" srcOrd="0" destOrd="0" presId="urn:microsoft.com/office/officeart/2008/layout/VerticalCurvedList"/>
    <dgm:cxn modelId="{0B9FDE09-B02A-4386-A6A4-D4E4777EEE03}" type="presOf" srcId="{4413C17E-9685-43E9-81F0-3A25187BDFC7}" destId="{0590AED0-9709-4F8E-83B0-0CDC7D08B50C}" srcOrd="0" destOrd="0" presId="urn:microsoft.com/office/officeart/2008/layout/VerticalCurvedList"/>
    <dgm:cxn modelId="{35F5CB66-14E8-46A3-BFA4-4431459BA2BE}" type="presOf" srcId="{B871804C-1248-4B63-9F91-476A415C81E8}" destId="{71BB18AF-E173-414B-9AB9-767A9D3C0663}" srcOrd="0" destOrd="0" presId="urn:microsoft.com/office/officeart/2008/layout/VerticalCurvedList"/>
    <dgm:cxn modelId="{4CD0B04A-DBD1-4C92-BAE4-7A2083311277}" srcId="{11F23494-334F-4195-AA2D-DF9C4DDA0BB2}" destId="{B871804C-1248-4B63-9F91-476A415C81E8}" srcOrd="4" destOrd="0" parTransId="{6B40453F-0333-4398-A8A9-D9813A4DBCF4}" sibTransId="{8D8BB664-8F32-4F5B-A05E-7E06A334F14E}"/>
    <dgm:cxn modelId="{7D4DEF55-AE0B-436E-803F-BCB0C7BF7B18}" type="presOf" srcId="{FE50233D-353A-4354-85EF-DD72CF8F8742}" destId="{09032FC9-41E0-4DC6-9D62-93010892CA82}" srcOrd="0" destOrd="0" presId="urn:microsoft.com/office/officeart/2008/layout/VerticalCurvedList"/>
    <dgm:cxn modelId="{79674C8F-CB77-488D-A4D8-3261A40BDD3B}" type="presOf" srcId="{12D0AEDD-E86E-416C-8EF1-25E5FE29F16F}" destId="{158BA310-7429-4B44-8F3A-FCC6A2172A00}" srcOrd="0" destOrd="0" presId="urn:microsoft.com/office/officeart/2008/layout/VerticalCurvedList"/>
    <dgm:cxn modelId="{89C30692-5C5D-4A9E-940B-6F88353247C7}" type="presOf" srcId="{11F23494-334F-4195-AA2D-DF9C4DDA0BB2}" destId="{EAA9DEB6-757B-4272-8057-897AA26B0495}" srcOrd="0" destOrd="0" presId="urn:microsoft.com/office/officeart/2008/layout/VerticalCurvedList"/>
    <dgm:cxn modelId="{247E34A2-4499-45F4-8F0A-01A856EF25A6}" srcId="{11F23494-334F-4195-AA2D-DF9C4DDA0BB2}" destId="{FE50233D-353A-4354-85EF-DD72CF8F8742}" srcOrd="0" destOrd="0" parTransId="{2FFC8687-8945-4784-BC0F-F5C6FC2234F0}" sibTransId="{12D0AEDD-E86E-416C-8EF1-25E5FE29F16F}"/>
    <dgm:cxn modelId="{EC2BC0A7-5FA4-44AA-B2E9-16E2DFA9AAF3}" srcId="{11F23494-334F-4195-AA2D-DF9C4DDA0BB2}" destId="{4413C17E-9685-43E9-81F0-3A25187BDFC7}" srcOrd="3" destOrd="0" parTransId="{F4F53B25-A522-4357-B86A-F020D66CFB8A}" sibTransId="{50E838FD-7A17-4F22-8C9D-2C80D26200E0}"/>
    <dgm:cxn modelId="{0E684BB1-C91B-4D08-97A6-53ABC2C0E1D5}" srcId="{11F23494-334F-4195-AA2D-DF9C4DDA0BB2}" destId="{F78C1C31-D281-4278-9155-D62F31D973F5}" srcOrd="1" destOrd="0" parTransId="{D548A2AE-6698-4D3B-86A6-ABDEEECD3DB0}" sibTransId="{D874744A-15A7-4DA8-801E-D93306836E65}"/>
    <dgm:cxn modelId="{DE3B23D9-5D3D-43C7-A541-D8659CB8B911}" srcId="{11F23494-334F-4195-AA2D-DF9C4DDA0BB2}" destId="{8392A198-1B5C-4953-A36A-96036458EB86}" srcOrd="2" destOrd="0" parTransId="{737D7E49-4F9D-4D78-9F42-8F6766CFC3B0}" sibTransId="{5AC99C49-62A9-4F2F-BC35-5CCC33C066CE}"/>
    <dgm:cxn modelId="{34FB2B45-6A27-4CF2-BA97-14592F80884C}" type="presParOf" srcId="{EAA9DEB6-757B-4272-8057-897AA26B0495}" destId="{52C8E886-DE4E-4387-87F4-2B9F720230D1}" srcOrd="0" destOrd="0" presId="urn:microsoft.com/office/officeart/2008/layout/VerticalCurvedList"/>
    <dgm:cxn modelId="{4D75F197-8544-446D-8B02-E1656DE2BD8E}" type="presParOf" srcId="{52C8E886-DE4E-4387-87F4-2B9F720230D1}" destId="{FFE86DC0-243A-47DE-B3F1-5743661738BA}" srcOrd="0" destOrd="0" presId="urn:microsoft.com/office/officeart/2008/layout/VerticalCurvedList"/>
    <dgm:cxn modelId="{0EB438A1-3602-4044-BB3B-3FF18CA8540D}" type="presParOf" srcId="{FFE86DC0-243A-47DE-B3F1-5743661738BA}" destId="{457BC101-C28B-4BDF-A9F1-59643AD3D73B}" srcOrd="0" destOrd="0" presId="urn:microsoft.com/office/officeart/2008/layout/VerticalCurvedList"/>
    <dgm:cxn modelId="{9A988F3D-B606-4C47-86AE-396216133B4E}" type="presParOf" srcId="{FFE86DC0-243A-47DE-B3F1-5743661738BA}" destId="{158BA310-7429-4B44-8F3A-FCC6A2172A00}" srcOrd="1" destOrd="0" presId="urn:microsoft.com/office/officeart/2008/layout/VerticalCurvedList"/>
    <dgm:cxn modelId="{B0F5732E-2DC3-4277-A92D-2FADDB8219B3}" type="presParOf" srcId="{FFE86DC0-243A-47DE-B3F1-5743661738BA}" destId="{1255FD8E-6125-4D36-8CCA-532896BBB29F}" srcOrd="2" destOrd="0" presId="urn:microsoft.com/office/officeart/2008/layout/VerticalCurvedList"/>
    <dgm:cxn modelId="{E3612885-B405-4C11-84C6-59E03F8E9C35}" type="presParOf" srcId="{FFE86DC0-243A-47DE-B3F1-5743661738BA}" destId="{ABF636CD-9B40-486D-AB01-B7A22CB9ECE6}" srcOrd="3" destOrd="0" presId="urn:microsoft.com/office/officeart/2008/layout/VerticalCurvedList"/>
    <dgm:cxn modelId="{71AC053A-18C7-4F47-B15B-F1D7F21D806A}" type="presParOf" srcId="{52C8E886-DE4E-4387-87F4-2B9F720230D1}" destId="{09032FC9-41E0-4DC6-9D62-93010892CA82}" srcOrd="1" destOrd="0" presId="urn:microsoft.com/office/officeart/2008/layout/VerticalCurvedList"/>
    <dgm:cxn modelId="{4C6D963B-E510-4642-9C53-FD752A2865A9}" type="presParOf" srcId="{52C8E886-DE4E-4387-87F4-2B9F720230D1}" destId="{37BDAE99-65CF-4CD3-BA30-DD227BE4EE9D}" srcOrd="2" destOrd="0" presId="urn:microsoft.com/office/officeart/2008/layout/VerticalCurvedList"/>
    <dgm:cxn modelId="{E57D04AE-DFAE-4CE2-BBA5-5BF93FFBE998}" type="presParOf" srcId="{37BDAE99-65CF-4CD3-BA30-DD227BE4EE9D}" destId="{FDAA4871-4A43-4767-85BD-97FC79E767D0}" srcOrd="0" destOrd="0" presId="urn:microsoft.com/office/officeart/2008/layout/VerticalCurvedList"/>
    <dgm:cxn modelId="{A9418B1C-CF39-45E2-B3EA-E68DDD0E2A32}" type="presParOf" srcId="{52C8E886-DE4E-4387-87F4-2B9F720230D1}" destId="{2D9E4F96-DA25-4E1D-B3DD-B90F5CB42F21}" srcOrd="3" destOrd="0" presId="urn:microsoft.com/office/officeart/2008/layout/VerticalCurvedList"/>
    <dgm:cxn modelId="{7E2AA712-A5FC-40EC-9314-3B82B8B344D4}" type="presParOf" srcId="{52C8E886-DE4E-4387-87F4-2B9F720230D1}" destId="{5C5BDE9A-2D2A-46C6-AB02-D4C3E1C36369}" srcOrd="4" destOrd="0" presId="urn:microsoft.com/office/officeart/2008/layout/VerticalCurvedList"/>
    <dgm:cxn modelId="{19AE8EE6-B1CD-4375-9F94-C8EEE011FAB8}" type="presParOf" srcId="{5C5BDE9A-2D2A-46C6-AB02-D4C3E1C36369}" destId="{0FD246C4-5E2F-4F6D-95E7-E2CEEFADDE3A}" srcOrd="0" destOrd="0" presId="urn:microsoft.com/office/officeart/2008/layout/VerticalCurvedList"/>
    <dgm:cxn modelId="{50D2A6DC-70D9-48B4-BADF-00CC935D8B5A}" type="presParOf" srcId="{52C8E886-DE4E-4387-87F4-2B9F720230D1}" destId="{8125DBB1-BC28-4D52-993C-310BF662BED4}" srcOrd="5" destOrd="0" presId="urn:microsoft.com/office/officeart/2008/layout/VerticalCurvedList"/>
    <dgm:cxn modelId="{FEAEDD9A-C2B5-4A38-967C-70E778B9618E}" type="presParOf" srcId="{52C8E886-DE4E-4387-87F4-2B9F720230D1}" destId="{376CA6CD-9CAB-4915-9FB9-A6CCDE6A61AC}" srcOrd="6" destOrd="0" presId="urn:microsoft.com/office/officeart/2008/layout/VerticalCurvedList"/>
    <dgm:cxn modelId="{1934C160-F321-42BB-A83B-997CD7BDD9A0}" type="presParOf" srcId="{376CA6CD-9CAB-4915-9FB9-A6CCDE6A61AC}" destId="{4128AB1A-B3B3-4F76-8492-947F8322DE01}" srcOrd="0" destOrd="0" presId="urn:microsoft.com/office/officeart/2008/layout/VerticalCurvedList"/>
    <dgm:cxn modelId="{749602D4-B0D7-491D-A881-1445534AC0E4}" type="presParOf" srcId="{52C8E886-DE4E-4387-87F4-2B9F720230D1}" destId="{0590AED0-9709-4F8E-83B0-0CDC7D08B50C}" srcOrd="7" destOrd="0" presId="urn:microsoft.com/office/officeart/2008/layout/VerticalCurvedList"/>
    <dgm:cxn modelId="{D5653691-F2D8-43E7-AE39-290618A47191}" type="presParOf" srcId="{52C8E886-DE4E-4387-87F4-2B9F720230D1}" destId="{D9B10C92-F1CC-4686-B212-40FD3A96D189}" srcOrd="8" destOrd="0" presId="urn:microsoft.com/office/officeart/2008/layout/VerticalCurvedList"/>
    <dgm:cxn modelId="{B1769D78-6107-4FFD-9531-15AF8C6B8619}" type="presParOf" srcId="{D9B10C92-F1CC-4686-B212-40FD3A96D189}" destId="{1A3B2D00-92D9-4937-AB62-143E5020653B}" srcOrd="0" destOrd="0" presId="urn:microsoft.com/office/officeart/2008/layout/VerticalCurvedList"/>
    <dgm:cxn modelId="{0D2730DC-DBB9-4C2B-912C-CEA0629B8306}" type="presParOf" srcId="{52C8E886-DE4E-4387-87F4-2B9F720230D1}" destId="{71BB18AF-E173-414B-9AB9-767A9D3C0663}" srcOrd="9" destOrd="0" presId="urn:microsoft.com/office/officeart/2008/layout/VerticalCurvedList"/>
    <dgm:cxn modelId="{63A8A674-5003-4EE1-B913-405CF3F44643}" type="presParOf" srcId="{52C8E886-DE4E-4387-87F4-2B9F720230D1}" destId="{930286B0-2430-464B-A592-3DD4AE6B94A0}" srcOrd="10" destOrd="0" presId="urn:microsoft.com/office/officeart/2008/layout/VerticalCurvedList"/>
    <dgm:cxn modelId="{782E8638-74BD-4A56-8A15-20FD434926B5}" type="presParOf" srcId="{930286B0-2430-464B-A592-3DD4AE6B94A0}" destId="{3F486C74-F2B7-4C66-9202-53B6DEB40704}"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775E0B-8A85-4368-8780-B225DA40D27D}"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IN"/>
        </a:p>
      </dgm:t>
    </dgm:pt>
    <dgm:pt modelId="{F60B8C7A-DBB0-4069-BE17-8674A3155531}">
      <dgm:prSet phldrT="[Text]" custT="1"/>
      <dgm:spPr/>
      <dgm:t>
        <a:bodyPr/>
        <a:lstStyle/>
        <a:p>
          <a:pPr>
            <a:buFont typeface="+mj-lt"/>
            <a:buAutoNum type="alphaLcParenR"/>
          </a:pPr>
          <a:r>
            <a:rPr lang="en-US" sz="1600" b="1" dirty="0">
              <a:effectLst>
                <a:outerShdw blurRad="38100" dist="19050" dir="2700000" algn="tl" rotWithShape="0">
                  <a:schemeClr val="dk1">
                    <a:alpha val="40000"/>
                  </a:schemeClr>
                </a:outerShdw>
              </a:effectLst>
            </a:rPr>
            <a:t>Some TANs used are genuine TANs pertaining to STOs and </a:t>
          </a:r>
          <a:r>
            <a:rPr lang="en-US" sz="1600" b="1" dirty="0" err="1">
              <a:effectLst>
                <a:outerShdw blurRad="38100" dist="19050" dir="2700000" algn="tl" rotWithShape="0">
                  <a:schemeClr val="dk1">
                    <a:alpha val="40000"/>
                  </a:schemeClr>
                </a:outerShdw>
              </a:effectLst>
            </a:rPr>
            <a:t>DDOs.Some</a:t>
          </a:r>
          <a:r>
            <a:rPr lang="en-US" sz="1600" b="1" dirty="0">
              <a:effectLst>
                <a:outerShdw blurRad="38100" dist="19050" dir="2700000" algn="tl" rotWithShape="0">
                  <a:schemeClr val="dk1">
                    <a:alpha val="40000"/>
                  </a:schemeClr>
                </a:outerShdw>
              </a:effectLst>
            </a:rPr>
            <a:t> TANs  are bogus TANs. Even one non-government TAN was used to allot bogus TDS amounts.</a:t>
          </a:r>
          <a:endParaRPr lang="en-IN" sz="1600" dirty="0"/>
        </a:p>
      </dgm:t>
    </dgm:pt>
    <dgm:pt modelId="{EEFD291C-7BEC-4A03-83B6-FE0385A52CCA}" cxnId="{98DB069F-4535-4876-859D-3BAB4F45709B}" type="parTrans">
      <dgm:prSet/>
      <dgm:spPr/>
      <dgm:t>
        <a:bodyPr/>
        <a:lstStyle/>
        <a:p>
          <a:endParaRPr lang="en-IN"/>
        </a:p>
      </dgm:t>
    </dgm:pt>
    <dgm:pt modelId="{EC96FE74-8232-4A6C-BCAF-63A2E6D4C230}" cxnId="{98DB069F-4535-4876-859D-3BAB4F45709B}" type="sibTrans">
      <dgm:prSet/>
      <dgm:spPr/>
      <dgm:t>
        <a:bodyPr/>
        <a:lstStyle/>
        <a:p>
          <a:endParaRPr lang="en-IN"/>
        </a:p>
      </dgm:t>
    </dgm:pt>
    <dgm:pt modelId="{1854ED32-5BE0-4E0B-AA38-8D2FC88B3B14}">
      <dgm:prSet phldrT="[Text]" custT="1"/>
      <dgm:spPr/>
      <dgm:t>
        <a:bodyPr/>
        <a:lstStyle/>
        <a:p>
          <a:pPr>
            <a:buFont typeface="+mj-lt"/>
            <a:buAutoNum type="alphaLcParenR"/>
          </a:pPr>
          <a:r>
            <a:rPr lang="en-US" sz="1600" b="1">
              <a:effectLst>
                <a:outerShdw blurRad="38100" dist="19050" dir="2700000" algn="tl" rotWithShape="0">
                  <a:schemeClr val="dk1">
                    <a:alpha val="40000"/>
                  </a:schemeClr>
                </a:outerShdw>
              </a:effectLst>
            </a:rPr>
            <a:t>Wrong DDO names were mentioned against the TANs in Form-24G statements.</a:t>
          </a:r>
          <a:endParaRPr lang="en-IN" sz="1600" dirty="0"/>
        </a:p>
      </dgm:t>
    </dgm:pt>
    <dgm:pt modelId="{C2540800-366E-45F2-8064-B77BA9C29902}" cxnId="{F1D35D7F-18E8-4025-8ACD-05628D3D7534}" type="parTrans">
      <dgm:prSet/>
      <dgm:spPr/>
      <dgm:t>
        <a:bodyPr/>
        <a:lstStyle/>
        <a:p>
          <a:endParaRPr lang="en-IN"/>
        </a:p>
      </dgm:t>
    </dgm:pt>
    <dgm:pt modelId="{80DDAB8D-4049-425D-B142-52127DE790C2}" cxnId="{F1D35D7F-18E8-4025-8ACD-05628D3D7534}" type="sibTrans">
      <dgm:prSet/>
      <dgm:spPr/>
      <dgm:t>
        <a:bodyPr/>
        <a:lstStyle/>
        <a:p>
          <a:endParaRPr lang="en-IN"/>
        </a:p>
      </dgm:t>
    </dgm:pt>
    <dgm:pt modelId="{F3736D16-460C-4C0D-884D-CCB58A374223}">
      <dgm:prSet custT="1"/>
      <dgm:spPr/>
      <dgm:t>
        <a:bodyPr/>
        <a:lstStyle/>
        <a:p>
          <a:r>
            <a:rPr lang="en-US" sz="1600" b="1">
              <a:effectLst>
                <a:outerShdw blurRad="38100" dist="19050" dir="2700000" algn="tl" rotWithShape="0">
                  <a:schemeClr val="dk1">
                    <a:alpha val="40000"/>
                  </a:schemeClr>
                </a:outerShdw>
              </a:effectLst>
            </a:rPr>
            <a:t>Apart from actual TDS data, some bogus entries were made in the Form-24G statements filed, allotting TDS to various TANs. In many cases, the bogus entry value is even more than the aggregate of the actual TDS amounts of all the DDOs under the AIN for the  month.</a:t>
          </a:r>
          <a:endParaRPr lang="en-US" sz="1600" b="1" dirty="0"/>
        </a:p>
      </dgm:t>
    </dgm:pt>
    <dgm:pt modelId="{E15FF893-65BA-4320-B039-6B5242CD22AA}" cxnId="{D9F7FFFA-EFD3-44AD-912A-AA372A47C18A}" type="parTrans">
      <dgm:prSet/>
      <dgm:spPr/>
      <dgm:t>
        <a:bodyPr/>
        <a:lstStyle/>
        <a:p>
          <a:endParaRPr lang="en-IN"/>
        </a:p>
      </dgm:t>
    </dgm:pt>
    <dgm:pt modelId="{1B6634FE-EB8A-4748-9B5E-F6609997FBB3}" cxnId="{D9F7FFFA-EFD3-44AD-912A-AA372A47C18A}" type="sibTrans">
      <dgm:prSet/>
      <dgm:spPr/>
      <dgm:t>
        <a:bodyPr/>
        <a:lstStyle/>
        <a:p>
          <a:endParaRPr lang="en-IN"/>
        </a:p>
      </dgm:t>
    </dgm:pt>
    <dgm:pt modelId="{4327DB46-00AD-4C26-A102-3A47486EEBFF}">
      <dgm:prSet custT="1"/>
      <dgm:spPr/>
      <dgm:t>
        <a:bodyPr/>
        <a:lstStyle/>
        <a:p>
          <a:pPr>
            <a:buFont typeface="+mj-lt"/>
            <a:buAutoNum type="alphaLcParenR"/>
          </a:pPr>
          <a:r>
            <a:rPr lang="en-US" sz="1600" b="1" dirty="0">
              <a:effectLst>
                <a:outerShdw blurRad="38100" dist="19050" dir="2700000" algn="tl" rotWithShape="0">
                  <a:schemeClr val="dk1">
                    <a:alpha val="40000"/>
                  </a:schemeClr>
                </a:outerShdw>
              </a:effectLst>
            </a:rPr>
            <a:t>The TANs not belonging to the jurisdiction of the AIN holder were also used in  Form-24 statements.</a:t>
          </a:r>
          <a:endParaRPr lang="en-US" sz="1600" b="1" dirty="0">
            <a:sym typeface="+mn-ea"/>
          </a:endParaRPr>
        </a:p>
      </dgm:t>
    </dgm:pt>
    <dgm:pt modelId="{6464CCD7-071E-4B7E-A910-BAF926E0A293}" cxnId="{FF2091F6-779F-47D2-ACF7-12A1A0809B44}" type="parTrans">
      <dgm:prSet/>
      <dgm:spPr/>
      <dgm:t>
        <a:bodyPr/>
        <a:lstStyle/>
        <a:p>
          <a:endParaRPr lang="en-IN"/>
        </a:p>
      </dgm:t>
    </dgm:pt>
    <dgm:pt modelId="{1319D572-16DC-4387-89AD-59F47FA6CB33}" cxnId="{FF2091F6-779F-47D2-ACF7-12A1A0809B44}" type="sibTrans">
      <dgm:prSet/>
      <dgm:spPr/>
      <dgm:t>
        <a:bodyPr/>
        <a:lstStyle/>
        <a:p>
          <a:endParaRPr lang="en-IN"/>
        </a:p>
      </dgm:t>
    </dgm:pt>
    <dgm:pt modelId="{1546FDE1-F87A-4363-A953-88A08FDFDC4E}">
      <dgm:prSet custT="1"/>
      <dgm:spPr/>
      <dgm:t>
        <a:bodyPr/>
        <a:lstStyle/>
        <a:p>
          <a:r>
            <a:rPr lang="en-US" sz="1600" b="1">
              <a:effectLst>
                <a:outerShdw blurRad="38100" dist="19050" dir="2700000" algn="tl" rotWithShape="0">
                  <a:schemeClr val="dk1">
                    <a:alpha val="40000"/>
                  </a:schemeClr>
                </a:outerShdw>
              </a:effectLst>
            </a:rPr>
            <a:t>Some of the fraudulent G-Oltas transfer vouchers are fully consumed. Some are partially consumed. Some are not yet consumed.</a:t>
          </a:r>
          <a:endParaRPr lang="en-US" sz="1600" b="1" dirty="0">
            <a:effectLst>
              <a:outerShdw blurRad="38100" dist="19050" dir="2700000" algn="tl" rotWithShape="0">
                <a:schemeClr val="dk1">
                  <a:alpha val="40000"/>
                </a:schemeClr>
              </a:outerShdw>
            </a:effectLst>
          </a:endParaRPr>
        </a:p>
      </dgm:t>
    </dgm:pt>
    <dgm:pt modelId="{A0DB74B6-EABF-4701-853D-AA2DCA81425E}" cxnId="{6A6C7F1A-0EA7-40AC-8227-459D5A06AEDB}" type="parTrans">
      <dgm:prSet/>
      <dgm:spPr/>
      <dgm:t>
        <a:bodyPr/>
        <a:lstStyle/>
        <a:p>
          <a:endParaRPr lang="en-IN"/>
        </a:p>
      </dgm:t>
    </dgm:pt>
    <dgm:pt modelId="{8261A9FB-7BA4-49A9-846E-A4809E01FEDC}" cxnId="{6A6C7F1A-0EA7-40AC-8227-459D5A06AEDB}" type="sibTrans">
      <dgm:prSet/>
      <dgm:spPr/>
      <dgm:t>
        <a:bodyPr/>
        <a:lstStyle/>
        <a:p>
          <a:endParaRPr lang="en-IN"/>
        </a:p>
      </dgm:t>
    </dgm:pt>
    <dgm:pt modelId="{33CEB7E5-2771-44C9-A167-E540DE7993C7}" type="pres">
      <dgm:prSet presAssocID="{18775E0B-8A85-4368-8780-B225DA40D27D}" presName="linear" presStyleCnt="0">
        <dgm:presLayoutVars>
          <dgm:dir/>
          <dgm:animLvl val="lvl"/>
          <dgm:resizeHandles val="exact"/>
        </dgm:presLayoutVars>
      </dgm:prSet>
      <dgm:spPr/>
    </dgm:pt>
    <dgm:pt modelId="{2F6572C7-BACD-4812-A30F-2DCC3A3AFEBE}" type="pres">
      <dgm:prSet presAssocID="{F3736D16-460C-4C0D-884D-CCB58A374223}" presName="parentLin" presStyleCnt="0"/>
      <dgm:spPr/>
    </dgm:pt>
    <dgm:pt modelId="{218B15E0-3041-4066-A90C-AD8724D98C5D}" type="pres">
      <dgm:prSet presAssocID="{F3736D16-460C-4C0D-884D-CCB58A374223}" presName="parentLeftMargin" presStyleLbl="node1" presStyleIdx="0" presStyleCnt="5"/>
      <dgm:spPr/>
    </dgm:pt>
    <dgm:pt modelId="{CF68E6E8-2BD8-4277-835A-52400C3CA878}" type="pres">
      <dgm:prSet presAssocID="{F3736D16-460C-4C0D-884D-CCB58A374223}" presName="parentText" presStyleLbl="node1" presStyleIdx="0" presStyleCnt="5" custScaleX="139999" custScaleY="341966" custLinFactNeighborX="2758" custLinFactNeighborY="-17010">
        <dgm:presLayoutVars>
          <dgm:chMax val="0"/>
          <dgm:bulletEnabled val="1"/>
        </dgm:presLayoutVars>
      </dgm:prSet>
      <dgm:spPr/>
    </dgm:pt>
    <dgm:pt modelId="{4A1F2CC9-7623-4411-B242-1B42C9EA1CA2}" type="pres">
      <dgm:prSet presAssocID="{F3736D16-460C-4C0D-884D-CCB58A374223}" presName="negativeSpace" presStyleCnt="0"/>
      <dgm:spPr/>
    </dgm:pt>
    <dgm:pt modelId="{7CE53687-A813-406B-AFAD-9E0CCF9163DC}" type="pres">
      <dgm:prSet presAssocID="{F3736D16-460C-4C0D-884D-CCB58A374223}" presName="childText" presStyleLbl="conFgAcc1" presStyleIdx="0" presStyleCnt="5">
        <dgm:presLayoutVars>
          <dgm:bulletEnabled val="1"/>
        </dgm:presLayoutVars>
      </dgm:prSet>
      <dgm:spPr/>
    </dgm:pt>
    <dgm:pt modelId="{04AC85C9-E837-40D8-8CD8-81605F3E85CB}" type="pres">
      <dgm:prSet presAssocID="{1B6634FE-EB8A-4748-9B5E-F6609997FBB3}" presName="spaceBetweenRectangles" presStyleCnt="0"/>
      <dgm:spPr/>
    </dgm:pt>
    <dgm:pt modelId="{6B90F544-0EE8-42B3-9EC9-FA56EE07DF86}" type="pres">
      <dgm:prSet presAssocID="{F60B8C7A-DBB0-4069-BE17-8674A3155531}" presName="parentLin" presStyleCnt="0"/>
      <dgm:spPr/>
    </dgm:pt>
    <dgm:pt modelId="{9B58E5D7-8251-4122-B5C5-016F0B453CFC}" type="pres">
      <dgm:prSet presAssocID="{F60B8C7A-DBB0-4069-BE17-8674A3155531}" presName="parentLeftMargin" presStyleLbl="node1" presStyleIdx="0" presStyleCnt="5"/>
      <dgm:spPr/>
    </dgm:pt>
    <dgm:pt modelId="{673ABB13-3F57-4484-9DF7-D54298412B31}" type="pres">
      <dgm:prSet presAssocID="{F60B8C7A-DBB0-4069-BE17-8674A3155531}" presName="parentText" presStyleLbl="node1" presStyleIdx="1" presStyleCnt="5" custScaleX="142857" custScaleY="312861">
        <dgm:presLayoutVars>
          <dgm:chMax val="0"/>
          <dgm:bulletEnabled val="1"/>
        </dgm:presLayoutVars>
      </dgm:prSet>
      <dgm:spPr/>
    </dgm:pt>
    <dgm:pt modelId="{9A27E716-6E55-4AD6-8B6C-E77C80EFE66B}" type="pres">
      <dgm:prSet presAssocID="{F60B8C7A-DBB0-4069-BE17-8674A3155531}" presName="negativeSpace" presStyleCnt="0"/>
      <dgm:spPr/>
    </dgm:pt>
    <dgm:pt modelId="{E29DB8EF-1BE6-4803-8F8F-806227DB821D}" type="pres">
      <dgm:prSet presAssocID="{F60B8C7A-DBB0-4069-BE17-8674A3155531}" presName="childText" presStyleLbl="conFgAcc1" presStyleIdx="1" presStyleCnt="5">
        <dgm:presLayoutVars>
          <dgm:bulletEnabled val="1"/>
        </dgm:presLayoutVars>
      </dgm:prSet>
      <dgm:spPr/>
    </dgm:pt>
    <dgm:pt modelId="{D626F372-42A7-4265-84ED-CE920086D80F}" type="pres">
      <dgm:prSet presAssocID="{EC96FE74-8232-4A6C-BCAF-63A2E6D4C230}" presName="spaceBetweenRectangles" presStyleCnt="0"/>
      <dgm:spPr/>
    </dgm:pt>
    <dgm:pt modelId="{CA4A261D-8EFD-4301-94D9-3F129FDAF52A}" type="pres">
      <dgm:prSet presAssocID="{1854ED32-5BE0-4E0B-AA38-8D2FC88B3B14}" presName="parentLin" presStyleCnt="0"/>
      <dgm:spPr/>
    </dgm:pt>
    <dgm:pt modelId="{8F6D681F-0487-40B3-BCDF-BE6C2DD6FFD7}" type="pres">
      <dgm:prSet presAssocID="{1854ED32-5BE0-4E0B-AA38-8D2FC88B3B14}" presName="parentLeftMargin" presStyleLbl="node1" presStyleIdx="1" presStyleCnt="5"/>
      <dgm:spPr/>
    </dgm:pt>
    <dgm:pt modelId="{14E08A4C-83FE-485D-BC76-374DF0FA22C8}" type="pres">
      <dgm:prSet presAssocID="{1854ED32-5BE0-4E0B-AA38-8D2FC88B3B14}" presName="parentText" presStyleLbl="node1" presStyleIdx="2" presStyleCnt="5" custScaleX="142857" custScaleY="274974" custLinFactNeighborX="1701" custLinFactNeighborY="-3166">
        <dgm:presLayoutVars>
          <dgm:chMax val="0"/>
          <dgm:bulletEnabled val="1"/>
        </dgm:presLayoutVars>
      </dgm:prSet>
      <dgm:spPr/>
    </dgm:pt>
    <dgm:pt modelId="{DB1AA391-F713-4925-A28A-9FED47BB5005}" type="pres">
      <dgm:prSet presAssocID="{1854ED32-5BE0-4E0B-AA38-8D2FC88B3B14}" presName="negativeSpace" presStyleCnt="0"/>
      <dgm:spPr/>
    </dgm:pt>
    <dgm:pt modelId="{D11BBD7F-157A-4519-A3E5-19CDD88D14CB}" type="pres">
      <dgm:prSet presAssocID="{1854ED32-5BE0-4E0B-AA38-8D2FC88B3B14}" presName="childText" presStyleLbl="conFgAcc1" presStyleIdx="2" presStyleCnt="5">
        <dgm:presLayoutVars>
          <dgm:bulletEnabled val="1"/>
        </dgm:presLayoutVars>
      </dgm:prSet>
      <dgm:spPr/>
    </dgm:pt>
    <dgm:pt modelId="{5209C91D-6EF1-4BD8-BDCB-2E5D7E8E692F}" type="pres">
      <dgm:prSet presAssocID="{80DDAB8D-4049-425D-B142-52127DE790C2}" presName="spaceBetweenRectangles" presStyleCnt="0"/>
      <dgm:spPr/>
    </dgm:pt>
    <dgm:pt modelId="{3471A5B5-CAEE-46E2-A1BE-2BE8DCAF3F0F}" type="pres">
      <dgm:prSet presAssocID="{4327DB46-00AD-4C26-A102-3A47486EEBFF}" presName="parentLin" presStyleCnt="0"/>
      <dgm:spPr/>
    </dgm:pt>
    <dgm:pt modelId="{42D0BA2C-93F4-48D0-9DC6-CDD4261AB837}" type="pres">
      <dgm:prSet presAssocID="{4327DB46-00AD-4C26-A102-3A47486EEBFF}" presName="parentLeftMargin" presStyleLbl="node1" presStyleIdx="2" presStyleCnt="5"/>
      <dgm:spPr/>
    </dgm:pt>
    <dgm:pt modelId="{A1AE28A6-894E-4F97-A677-E504DB37536D}" type="pres">
      <dgm:prSet presAssocID="{4327DB46-00AD-4C26-A102-3A47486EEBFF}" presName="parentText" presStyleLbl="node1" presStyleIdx="3" presStyleCnt="5" custScaleX="142997" custScaleY="252852" custLinFactNeighborX="-27495" custLinFactNeighborY="53683">
        <dgm:presLayoutVars>
          <dgm:chMax val="0"/>
          <dgm:bulletEnabled val="1"/>
        </dgm:presLayoutVars>
      </dgm:prSet>
      <dgm:spPr/>
    </dgm:pt>
    <dgm:pt modelId="{C8ACBC68-C7AE-4649-B763-987E6DDED49B}" type="pres">
      <dgm:prSet presAssocID="{4327DB46-00AD-4C26-A102-3A47486EEBFF}" presName="negativeSpace" presStyleCnt="0"/>
      <dgm:spPr/>
    </dgm:pt>
    <dgm:pt modelId="{14101978-DD22-41B5-AF58-BA646CE11F3D}" type="pres">
      <dgm:prSet presAssocID="{4327DB46-00AD-4C26-A102-3A47486EEBFF}" presName="childText" presStyleLbl="conFgAcc1" presStyleIdx="3" presStyleCnt="5" custLinFactY="27169" custLinFactNeighborX="163" custLinFactNeighborY="100000">
        <dgm:presLayoutVars>
          <dgm:bulletEnabled val="1"/>
        </dgm:presLayoutVars>
      </dgm:prSet>
      <dgm:spPr/>
    </dgm:pt>
    <dgm:pt modelId="{6763F771-82BC-4C44-A350-8BB86C0C63D9}" type="pres">
      <dgm:prSet presAssocID="{1319D572-16DC-4387-89AD-59F47FA6CB33}" presName="spaceBetweenRectangles" presStyleCnt="0"/>
      <dgm:spPr/>
    </dgm:pt>
    <dgm:pt modelId="{51434F1D-9D11-45FF-8B75-531DE948C19B}" type="pres">
      <dgm:prSet presAssocID="{1546FDE1-F87A-4363-A953-88A08FDFDC4E}" presName="parentLin" presStyleCnt="0"/>
      <dgm:spPr/>
    </dgm:pt>
    <dgm:pt modelId="{20185E2F-BA77-4A4E-82BD-4D82A5F147C7}" type="pres">
      <dgm:prSet presAssocID="{1546FDE1-F87A-4363-A953-88A08FDFDC4E}" presName="parentLeftMargin" presStyleLbl="node1" presStyleIdx="3" presStyleCnt="5"/>
      <dgm:spPr/>
    </dgm:pt>
    <dgm:pt modelId="{E41D4FE9-67E1-4524-B2CB-B591A9631DAB}" type="pres">
      <dgm:prSet presAssocID="{1546FDE1-F87A-4363-A953-88A08FDFDC4E}" presName="parentText" presStyleLbl="node1" presStyleIdx="4" presStyleCnt="5" custScaleX="142997" custScaleY="291470" custLinFactY="100000" custLinFactNeighborX="14652" custLinFactNeighborY="152862">
        <dgm:presLayoutVars>
          <dgm:chMax val="0"/>
          <dgm:bulletEnabled val="1"/>
        </dgm:presLayoutVars>
      </dgm:prSet>
      <dgm:spPr/>
    </dgm:pt>
    <dgm:pt modelId="{B447586D-8115-40E1-A955-8C5B5A6D2154}" type="pres">
      <dgm:prSet presAssocID="{1546FDE1-F87A-4363-A953-88A08FDFDC4E}" presName="negativeSpace" presStyleCnt="0"/>
      <dgm:spPr/>
    </dgm:pt>
    <dgm:pt modelId="{945C9AE1-706C-46EC-A056-7DCEB710E6BF}" type="pres">
      <dgm:prSet presAssocID="{1546FDE1-F87A-4363-A953-88A08FDFDC4E}" presName="childText" presStyleLbl="conFgAcc1" presStyleIdx="4" presStyleCnt="5" custLinFactY="43116" custLinFactNeighborX="3" custLinFactNeighborY="100000">
        <dgm:presLayoutVars>
          <dgm:bulletEnabled val="1"/>
        </dgm:presLayoutVars>
      </dgm:prSet>
      <dgm:spPr/>
    </dgm:pt>
  </dgm:ptLst>
  <dgm:cxnLst>
    <dgm:cxn modelId="{6A6C7F1A-0EA7-40AC-8227-459D5A06AEDB}" srcId="{18775E0B-8A85-4368-8780-B225DA40D27D}" destId="{1546FDE1-F87A-4363-A953-88A08FDFDC4E}" srcOrd="4" destOrd="0" parTransId="{A0DB74B6-EABF-4701-853D-AA2DCA81425E}" sibTransId="{8261A9FB-7BA4-49A9-846E-A4809E01FEDC}"/>
    <dgm:cxn modelId="{DB667174-6E2D-426A-BBB2-A693CA78EE46}" type="presOf" srcId="{4327DB46-00AD-4C26-A102-3A47486EEBFF}" destId="{A1AE28A6-894E-4F97-A677-E504DB37536D}" srcOrd="1" destOrd="0" presId="urn:microsoft.com/office/officeart/2005/8/layout/list1"/>
    <dgm:cxn modelId="{9CE86F55-D5DF-4F6A-8C49-FB1C7BF95716}" type="presOf" srcId="{1546FDE1-F87A-4363-A953-88A08FDFDC4E}" destId="{20185E2F-BA77-4A4E-82BD-4D82A5F147C7}" srcOrd="0" destOrd="0" presId="urn:microsoft.com/office/officeart/2005/8/layout/list1"/>
    <dgm:cxn modelId="{8E651B7B-BDEB-4683-9EDC-EB8871456B3A}" type="presOf" srcId="{4327DB46-00AD-4C26-A102-3A47486EEBFF}" destId="{42D0BA2C-93F4-48D0-9DC6-CDD4261AB837}" srcOrd="0" destOrd="0" presId="urn:microsoft.com/office/officeart/2005/8/layout/list1"/>
    <dgm:cxn modelId="{F1D35D7F-18E8-4025-8ACD-05628D3D7534}" srcId="{18775E0B-8A85-4368-8780-B225DA40D27D}" destId="{1854ED32-5BE0-4E0B-AA38-8D2FC88B3B14}" srcOrd="2" destOrd="0" parTransId="{C2540800-366E-45F2-8064-B77BA9C29902}" sibTransId="{80DDAB8D-4049-425D-B142-52127DE790C2}"/>
    <dgm:cxn modelId="{9C6DC688-8938-4D58-AE3B-9C4261F94F16}" type="presOf" srcId="{F60B8C7A-DBB0-4069-BE17-8674A3155531}" destId="{673ABB13-3F57-4484-9DF7-D54298412B31}" srcOrd="1" destOrd="0" presId="urn:microsoft.com/office/officeart/2005/8/layout/list1"/>
    <dgm:cxn modelId="{8F68F39D-E211-4480-9571-44A98B527189}" type="presOf" srcId="{F3736D16-460C-4C0D-884D-CCB58A374223}" destId="{CF68E6E8-2BD8-4277-835A-52400C3CA878}" srcOrd="1" destOrd="0" presId="urn:microsoft.com/office/officeart/2005/8/layout/list1"/>
    <dgm:cxn modelId="{98DB069F-4535-4876-859D-3BAB4F45709B}" srcId="{18775E0B-8A85-4368-8780-B225DA40D27D}" destId="{F60B8C7A-DBB0-4069-BE17-8674A3155531}" srcOrd="1" destOrd="0" parTransId="{EEFD291C-7BEC-4A03-83B6-FE0385A52CCA}" sibTransId="{EC96FE74-8232-4A6C-BCAF-63A2E6D4C230}"/>
    <dgm:cxn modelId="{20E595B5-04CE-4F03-8F9A-303538A7243E}" type="presOf" srcId="{18775E0B-8A85-4368-8780-B225DA40D27D}" destId="{33CEB7E5-2771-44C9-A167-E540DE7993C7}" srcOrd="0" destOrd="0" presId="urn:microsoft.com/office/officeart/2005/8/layout/list1"/>
    <dgm:cxn modelId="{BD4842B7-9871-47C9-A77D-773F5DFD66A2}" type="presOf" srcId="{F3736D16-460C-4C0D-884D-CCB58A374223}" destId="{218B15E0-3041-4066-A90C-AD8724D98C5D}" srcOrd="0" destOrd="0" presId="urn:microsoft.com/office/officeart/2005/8/layout/list1"/>
    <dgm:cxn modelId="{B33316CB-FF82-46B3-83F1-7517D21E8EB8}" type="presOf" srcId="{1854ED32-5BE0-4E0B-AA38-8D2FC88B3B14}" destId="{8F6D681F-0487-40B3-BCDF-BE6C2DD6FFD7}" srcOrd="0" destOrd="0" presId="urn:microsoft.com/office/officeart/2005/8/layout/list1"/>
    <dgm:cxn modelId="{5FC283D1-F96A-4E41-9883-FD1BBA6A1C05}" type="presOf" srcId="{F60B8C7A-DBB0-4069-BE17-8674A3155531}" destId="{9B58E5D7-8251-4122-B5C5-016F0B453CFC}" srcOrd="0" destOrd="0" presId="urn:microsoft.com/office/officeart/2005/8/layout/list1"/>
    <dgm:cxn modelId="{B79252DE-4D7C-460C-B2E6-1E488A8EFE1C}" type="presOf" srcId="{1854ED32-5BE0-4E0B-AA38-8D2FC88B3B14}" destId="{14E08A4C-83FE-485D-BC76-374DF0FA22C8}" srcOrd="1" destOrd="0" presId="urn:microsoft.com/office/officeart/2005/8/layout/list1"/>
    <dgm:cxn modelId="{FF2091F6-779F-47D2-ACF7-12A1A0809B44}" srcId="{18775E0B-8A85-4368-8780-B225DA40D27D}" destId="{4327DB46-00AD-4C26-A102-3A47486EEBFF}" srcOrd="3" destOrd="0" parTransId="{6464CCD7-071E-4B7E-A910-BAF926E0A293}" sibTransId="{1319D572-16DC-4387-89AD-59F47FA6CB33}"/>
    <dgm:cxn modelId="{D9F7FFFA-EFD3-44AD-912A-AA372A47C18A}" srcId="{18775E0B-8A85-4368-8780-B225DA40D27D}" destId="{F3736D16-460C-4C0D-884D-CCB58A374223}" srcOrd="0" destOrd="0" parTransId="{E15FF893-65BA-4320-B039-6B5242CD22AA}" sibTransId="{1B6634FE-EB8A-4748-9B5E-F6609997FBB3}"/>
    <dgm:cxn modelId="{8F77C4FB-916D-4A3F-9DB6-7E91B4931C30}" type="presOf" srcId="{1546FDE1-F87A-4363-A953-88A08FDFDC4E}" destId="{E41D4FE9-67E1-4524-B2CB-B591A9631DAB}" srcOrd="1" destOrd="0" presId="urn:microsoft.com/office/officeart/2005/8/layout/list1"/>
    <dgm:cxn modelId="{478D410B-BAF3-4D11-9997-2C005F8549AC}" type="presParOf" srcId="{33CEB7E5-2771-44C9-A167-E540DE7993C7}" destId="{2F6572C7-BACD-4812-A30F-2DCC3A3AFEBE}" srcOrd="0" destOrd="0" presId="urn:microsoft.com/office/officeart/2005/8/layout/list1"/>
    <dgm:cxn modelId="{2D8C850B-87AD-4C40-80FF-8F3B60448621}" type="presParOf" srcId="{2F6572C7-BACD-4812-A30F-2DCC3A3AFEBE}" destId="{218B15E0-3041-4066-A90C-AD8724D98C5D}" srcOrd="0" destOrd="0" presId="urn:microsoft.com/office/officeart/2005/8/layout/list1"/>
    <dgm:cxn modelId="{A305AE94-3675-4ACD-AA05-6D606F1D0A87}" type="presParOf" srcId="{2F6572C7-BACD-4812-A30F-2DCC3A3AFEBE}" destId="{CF68E6E8-2BD8-4277-835A-52400C3CA878}" srcOrd="1" destOrd="0" presId="urn:microsoft.com/office/officeart/2005/8/layout/list1"/>
    <dgm:cxn modelId="{34F5439F-8AD1-4C52-803F-A42CDAF43794}" type="presParOf" srcId="{33CEB7E5-2771-44C9-A167-E540DE7993C7}" destId="{4A1F2CC9-7623-4411-B242-1B42C9EA1CA2}" srcOrd="1" destOrd="0" presId="urn:microsoft.com/office/officeart/2005/8/layout/list1"/>
    <dgm:cxn modelId="{BB79AB6D-B95A-45DA-89BE-E950B14D58A0}" type="presParOf" srcId="{33CEB7E5-2771-44C9-A167-E540DE7993C7}" destId="{7CE53687-A813-406B-AFAD-9E0CCF9163DC}" srcOrd="2" destOrd="0" presId="urn:microsoft.com/office/officeart/2005/8/layout/list1"/>
    <dgm:cxn modelId="{57EE9FF3-DAAB-4A81-82EE-0F442647B470}" type="presParOf" srcId="{33CEB7E5-2771-44C9-A167-E540DE7993C7}" destId="{04AC85C9-E837-40D8-8CD8-81605F3E85CB}" srcOrd="3" destOrd="0" presId="urn:microsoft.com/office/officeart/2005/8/layout/list1"/>
    <dgm:cxn modelId="{3AEAC1F7-2A5B-4DDE-8F67-DEFB7F7991A0}" type="presParOf" srcId="{33CEB7E5-2771-44C9-A167-E540DE7993C7}" destId="{6B90F544-0EE8-42B3-9EC9-FA56EE07DF86}" srcOrd="4" destOrd="0" presId="urn:microsoft.com/office/officeart/2005/8/layout/list1"/>
    <dgm:cxn modelId="{F9A99352-6242-4B1F-A870-464B380F45B5}" type="presParOf" srcId="{6B90F544-0EE8-42B3-9EC9-FA56EE07DF86}" destId="{9B58E5D7-8251-4122-B5C5-016F0B453CFC}" srcOrd="0" destOrd="0" presId="urn:microsoft.com/office/officeart/2005/8/layout/list1"/>
    <dgm:cxn modelId="{03C6B8AF-AB08-421F-937E-0C79BF8AB72F}" type="presParOf" srcId="{6B90F544-0EE8-42B3-9EC9-FA56EE07DF86}" destId="{673ABB13-3F57-4484-9DF7-D54298412B31}" srcOrd="1" destOrd="0" presId="urn:microsoft.com/office/officeart/2005/8/layout/list1"/>
    <dgm:cxn modelId="{DC42A86D-82B0-4196-B45C-02DA30F180B3}" type="presParOf" srcId="{33CEB7E5-2771-44C9-A167-E540DE7993C7}" destId="{9A27E716-6E55-4AD6-8B6C-E77C80EFE66B}" srcOrd="5" destOrd="0" presId="urn:microsoft.com/office/officeart/2005/8/layout/list1"/>
    <dgm:cxn modelId="{9116D91F-7239-4634-BC4C-03B687E331A6}" type="presParOf" srcId="{33CEB7E5-2771-44C9-A167-E540DE7993C7}" destId="{E29DB8EF-1BE6-4803-8F8F-806227DB821D}" srcOrd="6" destOrd="0" presId="urn:microsoft.com/office/officeart/2005/8/layout/list1"/>
    <dgm:cxn modelId="{1F484A8A-C42E-4E5A-9867-F036B5BD7066}" type="presParOf" srcId="{33CEB7E5-2771-44C9-A167-E540DE7993C7}" destId="{D626F372-42A7-4265-84ED-CE920086D80F}" srcOrd="7" destOrd="0" presId="urn:microsoft.com/office/officeart/2005/8/layout/list1"/>
    <dgm:cxn modelId="{A9E1AA91-8A56-4315-88A9-95DF6EFFED0B}" type="presParOf" srcId="{33CEB7E5-2771-44C9-A167-E540DE7993C7}" destId="{CA4A261D-8EFD-4301-94D9-3F129FDAF52A}" srcOrd="8" destOrd="0" presId="urn:microsoft.com/office/officeart/2005/8/layout/list1"/>
    <dgm:cxn modelId="{8273827F-132F-4BA0-9FF9-A85A0AFBF5B6}" type="presParOf" srcId="{CA4A261D-8EFD-4301-94D9-3F129FDAF52A}" destId="{8F6D681F-0487-40B3-BCDF-BE6C2DD6FFD7}" srcOrd="0" destOrd="0" presId="urn:microsoft.com/office/officeart/2005/8/layout/list1"/>
    <dgm:cxn modelId="{24147AB6-F8D4-4EFB-B7C5-D3C3F9F8B4FF}" type="presParOf" srcId="{CA4A261D-8EFD-4301-94D9-3F129FDAF52A}" destId="{14E08A4C-83FE-485D-BC76-374DF0FA22C8}" srcOrd="1" destOrd="0" presId="urn:microsoft.com/office/officeart/2005/8/layout/list1"/>
    <dgm:cxn modelId="{2748BCD9-3530-4AB1-B829-F90F94046533}" type="presParOf" srcId="{33CEB7E5-2771-44C9-A167-E540DE7993C7}" destId="{DB1AA391-F713-4925-A28A-9FED47BB5005}" srcOrd="9" destOrd="0" presId="urn:microsoft.com/office/officeart/2005/8/layout/list1"/>
    <dgm:cxn modelId="{5D885D75-1121-42FF-897C-226AF91CF92B}" type="presParOf" srcId="{33CEB7E5-2771-44C9-A167-E540DE7993C7}" destId="{D11BBD7F-157A-4519-A3E5-19CDD88D14CB}" srcOrd="10" destOrd="0" presId="urn:microsoft.com/office/officeart/2005/8/layout/list1"/>
    <dgm:cxn modelId="{0CA4931D-62B0-4566-87FC-9E3879FB2797}" type="presParOf" srcId="{33CEB7E5-2771-44C9-A167-E540DE7993C7}" destId="{5209C91D-6EF1-4BD8-BDCB-2E5D7E8E692F}" srcOrd="11" destOrd="0" presId="urn:microsoft.com/office/officeart/2005/8/layout/list1"/>
    <dgm:cxn modelId="{138A4C42-A096-4A08-BE93-25506B9AAA22}" type="presParOf" srcId="{33CEB7E5-2771-44C9-A167-E540DE7993C7}" destId="{3471A5B5-CAEE-46E2-A1BE-2BE8DCAF3F0F}" srcOrd="12" destOrd="0" presId="urn:microsoft.com/office/officeart/2005/8/layout/list1"/>
    <dgm:cxn modelId="{11EE368E-21BA-4C95-B894-D9A2D4A18D6F}" type="presParOf" srcId="{3471A5B5-CAEE-46E2-A1BE-2BE8DCAF3F0F}" destId="{42D0BA2C-93F4-48D0-9DC6-CDD4261AB837}" srcOrd="0" destOrd="0" presId="urn:microsoft.com/office/officeart/2005/8/layout/list1"/>
    <dgm:cxn modelId="{1224C438-0EE3-4686-9872-407053FBDA1F}" type="presParOf" srcId="{3471A5B5-CAEE-46E2-A1BE-2BE8DCAF3F0F}" destId="{A1AE28A6-894E-4F97-A677-E504DB37536D}" srcOrd="1" destOrd="0" presId="urn:microsoft.com/office/officeart/2005/8/layout/list1"/>
    <dgm:cxn modelId="{B7AEDF4D-42BC-4589-B159-4B8029DD0BE8}" type="presParOf" srcId="{33CEB7E5-2771-44C9-A167-E540DE7993C7}" destId="{C8ACBC68-C7AE-4649-B763-987E6DDED49B}" srcOrd="13" destOrd="0" presId="urn:microsoft.com/office/officeart/2005/8/layout/list1"/>
    <dgm:cxn modelId="{5C3FAACF-A103-47F3-9146-410062B61983}" type="presParOf" srcId="{33CEB7E5-2771-44C9-A167-E540DE7993C7}" destId="{14101978-DD22-41B5-AF58-BA646CE11F3D}" srcOrd="14" destOrd="0" presId="urn:microsoft.com/office/officeart/2005/8/layout/list1"/>
    <dgm:cxn modelId="{908924C3-67E0-47C4-BAF6-2AAB485F86E6}" type="presParOf" srcId="{33CEB7E5-2771-44C9-A167-E540DE7993C7}" destId="{6763F771-82BC-4C44-A350-8BB86C0C63D9}" srcOrd="15" destOrd="0" presId="urn:microsoft.com/office/officeart/2005/8/layout/list1"/>
    <dgm:cxn modelId="{0DEF8C35-FEF4-40D4-B72B-71418FD7FC48}" type="presParOf" srcId="{33CEB7E5-2771-44C9-A167-E540DE7993C7}" destId="{51434F1D-9D11-45FF-8B75-531DE948C19B}" srcOrd="16" destOrd="0" presId="urn:microsoft.com/office/officeart/2005/8/layout/list1"/>
    <dgm:cxn modelId="{0CC9C86C-92AF-4EF5-9F89-8472A38D2386}" type="presParOf" srcId="{51434F1D-9D11-45FF-8B75-531DE948C19B}" destId="{20185E2F-BA77-4A4E-82BD-4D82A5F147C7}" srcOrd="0" destOrd="0" presId="urn:microsoft.com/office/officeart/2005/8/layout/list1"/>
    <dgm:cxn modelId="{31CC3B63-7E74-4FB2-B0BC-B9E4C1E870C2}" type="presParOf" srcId="{51434F1D-9D11-45FF-8B75-531DE948C19B}" destId="{E41D4FE9-67E1-4524-B2CB-B591A9631DAB}" srcOrd="1" destOrd="0" presId="urn:microsoft.com/office/officeart/2005/8/layout/list1"/>
    <dgm:cxn modelId="{E041CAA4-5230-418B-AA48-AD4DFD53368B}" type="presParOf" srcId="{33CEB7E5-2771-44C9-A167-E540DE7993C7}" destId="{B447586D-8115-40E1-A955-8C5B5A6D2154}" srcOrd="17" destOrd="0" presId="urn:microsoft.com/office/officeart/2005/8/layout/list1"/>
    <dgm:cxn modelId="{1B58F0D3-B425-4D57-B784-D1C36ADCF225}" type="presParOf" srcId="{33CEB7E5-2771-44C9-A167-E540DE7993C7}" destId="{945C9AE1-706C-46EC-A056-7DCEB710E6BF}"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775E0B-8A85-4368-8780-B225DA40D27D}" type="doc">
      <dgm:prSet loTypeId="urn:microsoft.com/office/officeart/2005/8/layout/list1" loCatId="list" qsTypeId="urn:microsoft.com/office/officeart/2005/8/quickstyle/simple1" qsCatId="simple" csTypeId="urn:microsoft.com/office/officeart/2005/8/colors/accent1_3" csCatId="accent1" phldr="1"/>
      <dgm:spPr/>
      <dgm:t>
        <a:bodyPr/>
        <a:lstStyle/>
        <a:p>
          <a:endParaRPr lang="en-IN"/>
        </a:p>
      </dgm:t>
    </dgm:pt>
    <dgm:pt modelId="{F3736D16-460C-4C0D-884D-CCB58A374223}">
      <dgm:prSet custT="1"/>
      <dgm:spPr/>
      <dgm:t>
        <a:bodyPr/>
        <a:lstStyle/>
        <a:p>
          <a:pPr>
            <a:buFont typeface="Arial" panose="020B0604020202020204" pitchFamily="34" charset="0"/>
            <a:buChar char="•"/>
          </a:pPr>
          <a:r>
            <a:rPr lang="en-IN" sz="2000" b="1">
              <a:solidFill>
                <a:schemeClr val="tx1"/>
              </a:solidFill>
              <a:sym typeface="+mn-ea"/>
            </a:rPr>
            <a:t>Login credentials for TIN-Protean and TRACES portal need to be diligently used by the Accounts Officer concerned. </a:t>
          </a:r>
          <a:endParaRPr lang="en-US" sz="2000" b="1" dirty="0">
            <a:solidFill>
              <a:schemeClr val="tx1"/>
            </a:solidFill>
          </a:endParaRPr>
        </a:p>
      </dgm:t>
    </dgm:pt>
    <dgm:pt modelId="{E15FF893-65BA-4320-B039-6B5242CD22AA}" cxnId="{1D7BC60C-C165-4A8C-8B83-FDE092F25541}" type="parTrans">
      <dgm:prSet/>
      <dgm:spPr/>
      <dgm:t>
        <a:bodyPr/>
        <a:lstStyle/>
        <a:p>
          <a:endParaRPr lang="en-IN"/>
        </a:p>
      </dgm:t>
    </dgm:pt>
    <dgm:pt modelId="{1B6634FE-EB8A-4748-9B5E-F6609997FBB3}" cxnId="{1D7BC60C-C165-4A8C-8B83-FDE092F25541}" type="sibTrans">
      <dgm:prSet/>
      <dgm:spPr/>
      <dgm:t>
        <a:bodyPr/>
        <a:lstStyle/>
        <a:p>
          <a:endParaRPr lang="en-IN"/>
        </a:p>
      </dgm:t>
    </dgm:pt>
    <dgm:pt modelId="{F60B8C7A-DBB0-4069-BE17-8674A3155531}">
      <dgm:prSet phldrT="[Text]" phldr="0" custT="1"/>
      <dgm:spPr/>
      <dgm:t>
        <a:bodyPr vert="horz" wrap="square"/>
        <a:p>
          <a:pPr>
            <a:lnSpc>
              <a:spcPct val="100000"/>
            </a:lnSpc>
            <a:spcBef>
              <a:spcPct val="0"/>
            </a:spcBef>
            <a:spcAft>
              <a:spcPct val="35000"/>
            </a:spcAft>
          </a:pPr>
          <a:r>
            <a:rPr lang="en-IN" sz="2000" b="1">
              <a:solidFill>
                <a:schemeClr val="tx1"/>
              </a:solidFill>
              <a:sym typeface="+mn-ea"/>
            </a:rPr>
            <a:t>Need to identify inactive AINs</a:t>
          </a:r>
          <a:r>
            <a:rPr lang="en-US" altLang="en-IN" sz="2000" b="1">
              <a:solidFill>
                <a:schemeClr val="tx1"/>
              </a:solidFill>
              <a:sym typeface="+mn-ea"/>
            </a:rPr>
            <a:t>/TANs</a:t>
          </a:r>
          <a:r>
            <a:rPr lang="en-IN" sz="2000" b="1">
              <a:solidFill>
                <a:schemeClr val="tx1"/>
              </a:solidFill>
              <a:sym typeface="+mn-ea"/>
            </a:rPr>
            <a:t> and initiate the process of deactivation/deletion as per the mandate of Central Action.</a:t>
          </a:r>
          <a:r>
            <a:rPr lang="en-IN" sz="2000" dirty="0">
              <a:solidFill>
                <a:schemeClr val="tx1"/>
              </a:solidFill>
            </a:rPr>
            <a:t/>
          </a:r>
          <a:endParaRPr lang="en-IN" sz="2000" dirty="0">
            <a:solidFill>
              <a:schemeClr val="tx1"/>
            </a:solidFill>
          </a:endParaRPr>
        </a:p>
      </dgm:t>
    </dgm:pt>
    <dgm:pt modelId="{EEFD291C-7BEC-4A03-83B6-FE0385A52CCA}" cxnId="{53FE3442-8BF7-4264-B756-7D738D1CAE08}" type="parTrans">
      <dgm:prSet/>
      <dgm:spPr/>
      <dgm:t>
        <a:bodyPr/>
        <a:lstStyle/>
        <a:p>
          <a:endParaRPr lang="en-IN"/>
        </a:p>
      </dgm:t>
    </dgm:pt>
    <dgm:pt modelId="{EC96FE74-8232-4A6C-BCAF-63A2E6D4C230}" cxnId="{53FE3442-8BF7-4264-B756-7D738D1CAE08}" type="sibTrans">
      <dgm:prSet/>
      <dgm:spPr/>
      <dgm:t>
        <a:bodyPr/>
        <a:lstStyle/>
        <a:p>
          <a:endParaRPr lang="en-IN"/>
        </a:p>
      </dgm:t>
    </dgm:pt>
    <dgm:pt modelId="{1854ED32-5BE0-4E0B-AA38-8D2FC88B3B14}">
      <dgm:prSet phldrT="[Text]" custT="1"/>
      <dgm:spPr/>
      <dgm:t>
        <a:bodyPr/>
        <a:lstStyle/>
        <a:p>
          <a:pPr>
            <a:buFont typeface="Arial" panose="020B0604020202020204" pitchFamily="34" charset="0"/>
            <a:buChar char="•"/>
          </a:pPr>
          <a:r>
            <a:rPr lang="en-IN" sz="2000" b="1">
              <a:solidFill>
                <a:schemeClr val="tx1"/>
              </a:solidFill>
              <a:sym typeface="+mn-ea"/>
            </a:rPr>
            <a:t>To verify the contents of the Form 24G filed by each Accounts Office for the past 5 to 10 months and check whether any wrong TDS credits were given to any TANs.</a:t>
          </a:r>
          <a:endParaRPr lang="en-IN" sz="2000" dirty="0">
            <a:solidFill>
              <a:schemeClr val="tx1"/>
            </a:solidFill>
          </a:endParaRPr>
        </a:p>
      </dgm:t>
    </dgm:pt>
    <dgm:pt modelId="{C2540800-366E-45F2-8064-B77BA9C29902}" cxnId="{82AC8B84-D30D-4217-8A0A-DFD3F8A4BC5B}" type="parTrans">
      <dgm:prSet/>
      <dgm:spPr/>
      <dgm:t>
        <a:bodyPr/>
        <a:lstStyle/>
        <a:p>
          <a:endParaRPr lang="en-IN"/>
        </a:p>
      </dgm:t>
    </dgm:pt>
    <dgm:pt modelId="{80DDAB8D-4049-425D-B142-52127DE790C2}" cxnId="{82AC8B84-D30D-4217-8A0A-DFD3F8A4BC5B}" type="sibTrans">
      <dgm:prSet/>
      <dgm:spPr/>
      <dgm:t>
        <a:bodyPr/>
        <a:lstStyle/>
        <a:p>
          <a:endParaRPr lang="en-IN"/>
        </a:p>
      </dgm:t>
    </dgm:pt>
    <dgm:pt modelId="{33CEB7E5-2771-44C9-A167-E540DE7993C7}" type="pres">
      <dgm:prSet presAssocID="{18775E0B-8A85-4368-8780-B225DA40D27D}" presName="linear" presStyleCnt="0">
        <dgm:presLayoutVars>
          <dgm:dir/>
          <dgm:animLvl val="lvl"/>
          <dgm:resizeHandles val="exact"/>
        </dgm:presLayoutVars>
      </dgm:prSet>
      <dgm:spPr/>
    </dgm:pt>
    <dgm:pt modelId="{2F6572C7-BACD-4812-A30F-2DCC3A3AFEBE}" type="pres">
      <dgm:prSet presAssocID="{F3736D16-460C-4C0D-884D-CCB58A374223}" presName="parentLin" presStyleCnt="0"/>
      <dgm:spPr/>
    </dgm:pt>
    <dgm:pt modelId="{218B15E0-3041-4066-A90C-AD8724D98C5D}" type="pres">
      <dgm:prSet presAssocID="{F3736D16-460C-4C0D-884D-CCB58A374223}" presName="parentLeftMargin" presStyleCnt="0"/>
      <dgm:spPr/>
    </dgm:pt>
    <dgm:pt modelId="{CF68E6E8-2BD8-4277-835A-52400C3CA878}" type="pres">
      <dgm:prSet presAssocID="{F3736D16-460C-4C0D-884D-CCB58A374223}" presName="parentText" presStyleLbl="node1" presStyleIdx="0" presStyleCnt="3" custScaleX="139999" custScaleY="341966" custLinFactNeighborX="37538" custLinFactNeighborY="-17010">
        <dgm:presLayoutVars>
          <dgm:chMax val="0"/>
          <dgm:bulletEnabled val="1"/>
        </dgm:presLayoutVars>
      </dgm:prSet>
      <dgm:spPr/>
    </dgm:pt>
    <dgm:pt modelId="{4A1F2CC9-7623-4411-B242-1B42C9EA1CA2}" type="pres">
      <dgm:prSet presAssocID="{F3736D16-460C-4C0D-884D-CCB58A374223}" presName="negativeSpace" presStyleCnt="0"/>
      <dgm:spPr/>
    </dgm:pt>
    <dgm:pt modelId="{7CE53687-A813-406B-AFAD-9E0CCF9163DC}" type="pres">
      <dgm:prSet presAssocID="{F3736D16-460C-4C0D-884D-CCB58A374223}" presName="childText" presStyleLbl="conFgAcc1" presStyleIdx="0" presStyleCnt="3">
        <dgm:presLayoutVars>
          <dgm:bulletEnabled val="1"/>
        </dgm:presLayoutVars>
      </dgm:prSet>
      <dgm:spPr/>
    </dgm:pt>
    <dgm:pt modelId="{04AC85C9-E837-40D8-8CD8-81605F3E85CB}" type="pres">
      <dgm:prSet presAssocID="{1B6634FE-EB8A-4748-9B5E-F6609997FBB3}" presName="spaceBetweenRectangles" presStyleCnt="0"/>
      <dgm:spPr/>
    </dgm:pt>
    <dgm:pt modelId="{6B90F544-0EE8-42B3-9EC9-FA56EE07DF86}" type="pres">
      <dgm:prSet presAssocID="{F60B8C7A-DBB0-4069-BE17-8674A3155531}" presName="parentLin" presStyleCnt="0"/>
      <dgm:spPr/>
    </dgm:pt>
    <dgm:pt modelId="{9B58E5D7-8251-4122-B5C5-016F0B453CFC}" type="pres">
      <dgm:prSet presAssocID="{F60B8C7A-DBB0-4069-BE17-8674A3155531}" presName="parentLeftMargin" presStyleCnt="0"/>
      <dgm:spPr/>
    </dgm:pt>
    <dgm:pt modelId="{673ABB13-3F57-4484-9DF7-D54298412B31}" type="pres">
      <dgm:prSet presAssocID="{F60B8C7A-DBB0-4069-BE17-8674A3155531}" presName="parentText" presStyleLbl="node1" presStyleIdx="1" presStyleCnt="3" custScaleX="142857" custScaleY="312861">
        <dgm:presLayoutVars>
          <dgm:chMax val="0"/>
          <dgm:bulletEnabled val="1"/>
        </dgm:presLayoutVars>
      </dgm:prSet>
      <dgm:spPr/>
    </dgm:pt>
    <dgm:pt modelId="{9A27E716-6E55-4AD6-8B6C-E77C80EFE66B}" type="pres">
      <dgm:prSet presAssocID="{F60B8C7A-DBB0-4069-BE17-8674A3155531}" presName="negativeSpace" presStyleCnt="0"/>
      <dgm:spPr/>
    </dgm:pt>
    <dgm:pt modelId="{E29DB8EF-1BE6-4803-8F8F-806227DB821D}" type="pres">
      <dgm:prSet presAssocID="{F60B8C7A-DBB0-4069-BE17-8674A3155531}" presName="childText" presStyleLbl="conFgAcc1" presStyleIdx="1" presStyleCnt="3">
        <dgm:presLayoutVars>
          <dgm:bulletEnabled val="1"/>
        </dgm:presLayoutVars>
      </dgm:prSet>
      <dgm:spPr/>
    </dgm:pt>
    <dgm:pt modelId="{D626F372-42A7-4265-84ED-CE920086D80F}" type="pres">
      <dgm:prSet presAssocID="{EC96FE74-8232-4A6C-BCAF-63A2E6D4C230}" presName="spaceBetweenRectangles" presStyleCnt="0"/>
      <dgm:spPr/>
    </dgm:pt>
    <dgm:pt modelId="{CA4A261D-8EFD-4301-94D9-3F129FDAF52A}" type="pres">
      <dgm:prSet presAssocID="{1854ED32-5BE0-4E0B-AA38-8D2FC88B3B14}" presName="parentLin" presStyleCnt="0"/>
      <dgm:spPr/>
    </dgm:pt>
    <dgm:pt modelId="{8F6D681F-0487-40B3-BCDF-BE6C2DD6FFD7}" type="pres">
      <dgm:prSet presAssocID="{1854ED32-5BE0-4E0B-AA38-8D2FC88B3B14}" presName="parentLeftMargin" presStyleCnt="0"/>
      <dgm:spPr/>
    </dgm:pt>
    <dgm:pt modelId="{14E08A4C-83FE-485D-BC76-374DF0FA22C8}" type="pres">
      <dgm:prSet presAssocID="{1854ED32-5BE0-4E0B-AA38-8D2FC88B3B14}" presName="parentText" presStyleLbl="node1" presStyleIdx="2" presStyleCnt="3" custScaleX="142857" custScaleY="374682" custLinFactNeighborX="1701" custLinFactNeighborY="-3166">
        <dgm:presLayoutVars>
          <dgm:chMax val="0"/>
          <dgm:bulletEnabled val="1"/>
        </dgm:presLayoutVars>
      </dgm:prSet>
      <dgm:spPr/>
    </dgm:pt>
    <dgm:pt modelId="{DB1AA391-F713-4925-A28A-9FED47BB5005}" type="pres">
      <dgm:prSet presAssocID="{1854ED32-5BE0-4E0B-AA38-8D2FC88B3B14}" presName="negativeSpace" presStyleCnt="0"/>
      <dgm:spPr/>
    </dgm:pt>
    <dgm:pt modelId="{D11BBD7F-157A-4519-A3E5-19CDD88D14CB}" type="pres">
      <dgm:prSet presAssocID="{1854ED32-5BE0-4E0B-AA38-8D2FC88B3B14}" presName="childText" presStyleLbl="conFgAcc1" presStyleIdx="2" presStyleCnt="3">
        <dgm:presLayoutVars>
          <dgm:bulletEnabled val="1"/>
        </dgm:presLayoutVars>
      </dgm:prSet>
      <dgm:spPr/>
    </dgm:pt>
  </dgm:ptLst>
  <dgm:cxnLst>
    <dgm:cxn modelId="{1D7BC60C-C165-4A8C-8B83-FDE092F25541}" srcId="{18775E0B-8A85-4368-8780-B225DA40D27D}" destId="{F3736D16-460C-4C0D-884D-CCB58A374223}" srcOrd="0" destOrd="0" parTransId="{E15FF893-65BA-4320-B039-6B5242CD22AA}" sibTransId="{1B6634FE-EB8A-4748-9B5E-F6609997FBB3}"/>
    <dgm:cxn modelId="{53FE3442-8BF7-4264-B756-7D738D1CAE08}" srcId="{18775E0B-8A85-4368-8780-B225DA40D27D}" destId="{F60B8C7A-DBB0-4069-BE17-8674A3155531}" srcOrd="1" destOrd="0" parTransId="{EEFD291C-7BEC-4A03-83B6-FE0385A52CCA}" sibTransId="{EC96FE74-8232-4A6C-BCAF-63A2E6D4C230}"/>
    <dgm:cxn modelId="{82AC8B84-D30D-4217-8A0A-DFD3F8A4BC5B}" srcId="{18775E0B-8A85-4368-8780-B225DA40D27D}" destId="{1854ED32-5BE0-4E0B-AA38-8D2FC88B3B14}" srcOrd="2" destOrd="0" parTransId="{C2540800-366E-45F2-8064-B77BA9C29902}" sibTransId="{80DDAB8D-4049-425D-B142-52127DE790C2}"/>
    <dgm:cxn modelId="{E2A6150F-6BED-4D76-A665-9AEF4A9F73C1}" type="presOf" srcId="{18775E0B-8A85-4368-8780-B225DA40D27D}" destId="{33CEB7E5-2771-44C9-A167-E540DE7993C7}" srcOrd="0" destOrd="0" presId="urn:microsoft.com/office/officeart/2005/8/layout/list1"/>
    <dgm:cxn modelId="{932E1071-307A-48A1-8C11-EC359039DFF5}" type="presParOf" srcId="{33CEB7E5-2771-44C9-A167-E540DE7993C7}" destId="{2F6572C7-BACD-4812-A30F-2DCC3A3AFEBE}" srcOrd="0" destOrd="0" presId="urn:microsoft.com/office/officeart/2005/8/layout/list1"/>
    <dgm:cxn modelId="{89CF6BF6-42FC-4195-81EB-5896E36A16FA}" type="presParOf" srcId="{2F6572C7-BACD-4812-A30F-2DCC3A3AFEBE}" destId="{218B15E0-3041-4066-A90C-AD8724D98C5D}" srcOrd="0" destOrd="0" presId="urn:microsoft.com/office/officeart/2005/8/layout/list1"/>
    <dgm:cxn modelId="{ABC86479-3E78-4CED-B101-D0574034BA1F}" type="presOf" srcId="{F3736D16-460C-4C0D-884D-CCB58A374223}" destId="{218B15E0-3041-4066-A90C-AD8724D98C5D}" srcOrd="0" destOrd="0" presId="urn:microsoft.com/office/officeart/2005/8/layout/list1"/>
    <dgm:cxn modelId="{1709535D-4D4A-4D16-B404-F8C31E21F133}" type="presParOf" srcId="{2F6572C7-BACD-4812-A30F-2DCC3A3AFEBE}" destId="{CF68E6E8-2BD8-4277-835A-52400C3CA878}" srcOrd="1" destOrd="0" presId="urn:microsoft.com/office/officeart/2005/8/layout/list1"/>
    <dgm:cxn modelId="{1D245210-E1CD-47B3-A9CE-1E4B67BEC0A7}" type="presOf" srcId="{F3736D16-460C-4C0D-884D-CCB58A374223}" destId="{CF68E6E8-2BD8-4277-835A-52400C3CA878}" srcOrd="0" destOrd="0" presId="urn:microsoft.com/office/officeart/2005/8/layout/list1"/>
    <dgm:cxn modelId="{2D3CD0AC-5252-4D03-B012-E1C32A3CED1F}" type="presParOf" srcId="{33CEB7E5-2771-44C9-A167-E540DE7993C7}" destId="{4A1F2CC9-7623-4411-B242-1B42C9EA1CA2}" srcOrd="1" destOrd="0" presId="urn:microsoft.com/office/officeart/2005/8/layout/list1"/>
    <dgm:cxn modelId="{94185466-EC24-44A1-AE31-B27E704113FB}" type="presParOf" srcId="{33CEB7E5-2771-44C9-A167-E540DE7993C7}" destId="{7CE53687-A813-406B-AFAD-9E0CCF9163DC}" srcOrd="2" destOrd="0" presId="urn:microsoft.com/office/officeart/2005/8/layout/list1"/>
    <dgm:cxn modelId="{249520CA-4E16-4809-8956-016F258BA7E9}" type="presParOf" srcId="{33CEB7E5-2771-44C9-A167-E540DE7993C7}" destId="{04AC85C9-E837-40D8-8CD8-81605F3E85CB}" srcOrd="3" destOrd="0" presId="urn:microsoft.com/office/officeart/2005/8/layout/list1"/>
    <dgm:cxn modelId="{622274AA-4145-4BC2-AAA2-640737DFB7D8}" type="presParOf" srcId="{33CEB7E5-2771-44C9-A167-E540DE7993C7}" destId="{6B90F544-0EE8-42B3-9EC9-FA56EE07DF86}" srcOrd="4" destOrd="0" presId="urn:microsoft.com/office/officeart/2005/8/layout/list1"/>
    <dgm:cxn modelId="{C178DFA9-16EE-46B4-A5B8-FD75B8913F5E}" type="presParOf" srcId="{6B90F544-0EE8-42B3-9EC9-FA56EE07DF86}" destId="{9B58E5D7-8251-4122-B5C5-016F0B453CFC}" srcOrd="0" destOrd="4" presId="urn:microsoft.com/office/officeart/2005/8/layout/list1"/>
    <dgm:cxn modelId="{16889437-DAF7-42A0-8BE4-C1A8178B22C5}" type="presOf" srcId="{F60B8C7A-DBB0-4069-BE17-8674A3155531}" destId="{9B58E5D7-8251-4122-B5C5-016F0B453CFC}" srcOrd="0" destOrd="0" presId="urn:microsoft.com/office/officeart/2005/8/layout/list1"/>
    <dgm:cxn modelId="{8D04AB1F-2FEF-48A0-B505-CAA0138165B7}" type="presParOf" srcId="{6B90F544-0EE8-42B3-9EC9-FA56EE07DF86}" destId="{673ABB13-3F57-4484-9DF7-D54298412B31}" srcOrd="1" destOrd="4" presId="urn:microsoft.com/office/officeart/2005/8/layout/list1"/>
    <dgm:cxn modelId="{1011CF5B-DCC0-4B58-A32D-CCB570C027CA}" type="presOf" srcId="{F60B8C7A-DBB0-4069-BE17-8674A3155531}" destId="{673ABB13-3F57-4484-9DF7-D54298412B31}" srcOrd="0" destOrd="0" presId="urn:microsoft.com/office/officeart/2005/8/layout/list1"/>
    <dgm:cxn modelId="{7549A769-ACE3-48BE-B843-51743D8C9B2C}" type="presParOf" srcId="{33CEB7E5-2771-44C9-A167-E540DE7993C7}" destId="{9A27E716-6E55-4AD6-8B6C-E77C80EFE66B}" srcOrd="5" destOrd="0" presId="urn:microsoft.com/office/officeart/2005/8/layout/list1"/>
    <dgm:cxn modelId="{EEA16ED4-B477-474D-ACD4-3E2ACE28CAFC}" type="presParOf" srcId="{33CEB7E5-2771-44C9-A167-E540DE7993C7}" destId="{E29DB8EF-1BE6-4803-8F8F-806227DB821D}" srcOrd="6" destOrd="0" presId="urn:microsoft.com/office/officeart/2005/8/layout/list1"/>
    <dgm:cxn modelId="{A0117C33-C4D0-40D3-979A-247FFF404B96}" type="presParOf" srcId="{33CEB7E5-2771-44C9-A167-E540DE7993C7}" destId="{D626F372-42A7-4265-84ED-CE920086D80F}" srcOrd="7" destOrd="0" presId="urn:microsoft.com/office/officeart/2005/8/layout/list1"/>
    <dgm:cxn modelId="{89D5529B-5EF6-4FC9-ABF4-40EB8466CB9E}" type="presParOf" srcId="{33CEB7E5-2771-44C9-A167-E540DE7993C7}" destId="{CA4A261D-8EFD-4301-94D9-3F129FDAF52A}" srcOrd="8" destOrd="0" presId="urn:microsoft.com/office/officeart/2005/8/layout/list1"/>
    <dgm:cxn modelId="{39C97BFE-6DCE-4471-B4A2-37C2894ADED8}" type="presParOf" srcId="{CA4A261D-8EFD-4301-94D9-3F129FDAF52A}" destId="{8F6D681F-0487-40B3-BCDF-BE6C2DD6FFD7}" srcOrd="0" destOrd="8" presId="urn:microsoft.com/office/officeart/2005/8/layout/list1"/>
    <dgm:cxn modelId="{46AD910B-9054-46C4-9770-8524C8C0A801}" type="presOf" srcId="{1854ED32-5BE0-4E0B-AA38-8D2FC88B3B14}" destId="{8F6D681F-0487-40B3-BCDF-BE6C2DD6FFD7}" srcOrd="0" destOrd="0" presId="urn:microsoft.com/office/officeart/2005/8/layout/list1"/>
    <dgm:cxn modelId="{9EBD6493-1323-4799-92D7-9D11A09478EE}" type="presParOf" srcId="{CA4A261D-8EFD-4301-94D9-3F129FDAF52A}" destId="{14E08A4C-83FE-485D-BC76-374DF0FA22C8}" srcOrd="1" destOrd="8" presId="urn:microsoft.com/office/officeart/2005/8/layout/list1"/>
    <dgm:cxn modelId="{B449049D-216A-4AD9-BAFB-F508C6E32F0B}" type="presOf" srcId="{1854ED32-5BE0-4E0B-AA38-8D2FC88B3B14}" destId="{14E08A4C-83FE-485D-BC76-374DF0FA22C8}" srcOrd="0" destOrd="0" presId="urn:microsoft.com/office/officeart/2005/8/layout/list1"/>
    <dgm:cxn modelId="{42619FF4-B97B-41AB-B4E2-1C88BFD1FAE5}" type="presParOf" srcId="{33CEB7E5-2771-44C9-A167-E540DE7993C7}" destId="{DB1AA391-F713-4925-A28A-9FED47BB5005}" srcOrd="9" destOrd="0" presId="urn:microsoft.com/office/officeart/2005/8/layout/list1"/>
    <dgm:cxn modelId="{6B969B92-8292-4BF6-9008-7FD826746EDB}" type="presParOf" srcId="{33CEB7E5-2771-44C9-A167-E540DE7993C7}" destId="{D11BBD7F-157A-4519-A3E5-19CDD88D14C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775E0B-8A85-4368-8780-B225DA40D27D}" type="doc">
      <dgm:prSet loTypeId="urn:microsoft.com/office/officeart/2005/8/layout/list1" loCatId="list" qsTypeId="urn:microsoft.com/office/officeart/2005/8/quickstyle/simple1" qsCatId="simple" csTypeId="urn:microsoft.com/office/officeart/2005/8/colors/accent1_3" csCatId="accent1" phldr="1"/>
      <dgm:spPr/>
      <dgm:t>
        <a:bodyPr/>
        <a:lstStyle/>
        <a:p>
          <a:endParaRPr lang="en-IN"/>
        </a:p>
      </dgm:t>
    </dgm:pt>
    <dgm:pt modelId="{F3736D16-460C-4C0D-884D-CCB58A374223}">
      <dgm:prSet phldr="0" custT="1"/>
      <dgm:spPr/>
      <dgm:t>
        <a:bodyPr vert="horz" wrap="square"/>
        <a:p>
          <a:pPr>
            <a:lnSpc>
              <a:spcPct val="100000"/>
            </a:lnSpc>
            <a:spcBef>
              <a:spcPct val="0"/>
            </a:spcBef>
            <a:spcAft>
              <a:spcPct val="35000"/>
            </a:spcAft>
            <a:buFont typeface="+mj-lt"/>
          </a:pPr>
          <a:r>
            <a:rPr lang="en-IN" sz="2000" b="1" dirty="0">
              <a:solidFill>
                <a:schemeClr val="tx1"/>
              </a:solidFill>
              <a:sym typeface="+mn-ea"/>
            </a:rPr>
            <a:t>In </a:t>
          </a:r>
          <a:r>
            <a:rPr lang="en-US" altLang="en-IN" sz="2000" b="1" dirty="0">
              <a:solidFill>
                <a:schemeClr val="tx1"/>
              </a:solidFill>
              <a:sym typeface="+mn-ea"/>
            </a:rPr>
            <a:t>your </a:t>
          </a:r>
          <a:r>
            <a:rPr lang="en-IN" sz="2000" b="1" dirty="0">
              <a:solidFill>
                <a:schemeClr val="tx1"/>
              </a:solidFill>
              <a:sym typeface="+mn-ea"/>
            </a:rPr>
            <a:t>in-house monthly report filed by </a:t>
          </a:r>
          <a:r>
            <a:rPr lang="en-US" altLang="en-IN" sz="2000" b="1" dirty="0">
              <a:solidFill>
                <a:schemeClr val="tx1"/>
              </a:solidFill>
              <a:sym typeface="+mn-ea"/>
            </a:rPr>
            <a:t>you </a:t>
          </a:r>
          <a:r>
            <a:rPr lang="en-IN" sz="2000" b="1" dirty="0">
              <a:solidFill>
                <a:schemeClr val="tx1"/>
              </a:solidFill>
              <a:sym typeface="+mn-ea"/>
            </a:rPr>
            <a:t> to </a:t>
          </a:r>
          <a:r>
            <a:rPr lang="en-US" altLang="en-IN" sz="2000" b="1" dirty="0">
              <a:solidFill>
                <a:schemeClr val="tx1"/>
              </a:solidFill>
              <a:sym typeface="+mn-ea"/>
            </a:rPr>
            <a:t>your </a:t>
          </a:r>
          <a:r>
            <a:rPr lang="en-IN" sz="2000" b="1" dirty="0">
              <a:solidFill>
                <a:schemeClr val="tx1"/>
              </a:solidFill>
              <a:sym typeface="+mn-ea"/>
            </a:rPr>
            <a:t>Higher Authorities, a mention should be made regarding the timely filing of Form 24G and reconciliation.</a:t>
          </a:r>
          <a:r>
            <a:rPr lang="en-US" sz="2000" b="1" dirty="0"/>
            <a:t/>
          </a:r>
          <a:endParaRPr lang="en-US" sz="2000" b="1" dirty="0"/>
        </a:p>
      </dgm:t>
    </dgm:pt>
    <dgm:pt modelId="{E15FF893-65BA-4320-B039-6B5242CD22AA}" cxnId="{2ABFF608-6791-4A17-922E-44230BD5BB03}" type="parTrans">
      <dgm:prSet/>
      <dgm:spPr/>
      <dgm:t>
        <a:bodyPr/>
        <a:lstStyle/>
        <a:p>
          <a:endParaRPr lang="en-IN"/>
        </a:p>
      </dgm:t>
    </dgm:pt>
    <dgm:pt modelId="{1B6634FE-EB8A-4748-9B5E-F6609997FBB3}" cxnId="{2ABFF608-6791-4A17-922E-44230BD5BB03}" type="sibTrans">
      <dgm:prSet/>
      <dgm:spPr/>
      <dgm:t>
        <a:bodyPr/>
        <a:lstStyle/>
        <a:p>
          <a:endParaRPr lang="en-IN"/>
        </a:p>
      </dgm:t>
    </dgm:pt>
    <dgm:pt modelId="{F60B8C7A-DBB0-4069-BE17-8674A3155531}">
      <dgm:prSet phldrT="[Text]" phldr="0" custT="1"/>
      <dgm:spPr/>
      <dgm:t>
        <a:bodyPr vert="horz" wrap="square"/>
        <a:p>
          <a:pPr>
            <a:lnSpc>
              <a:spcPct val="100000"/>
            </a:lnSpc>
            <a:spcBef>
              <a:spcPct val="0"/>
            </a:spcBef>
            <a:spcAft>
              <a:spcPct val="35000"/>
            </a:spcAft>
            <a:buFont typeface="+mj-lt"/>
          </a:pPr>
          <a:r>
            <a:rPr lang="en-IN" sz="2000" b="1" dirty="0">
              <a:solidFill>
                <a:schemeClr val="tx1"/>
              </a:solidFill>
              <a:sym typeface="+mn-ea"/>
            </a:rPr>
            <a:t>Develop in-house skills relating to filing of Form 24G to prevent any fraudulent practises by unscrupulous persons in future</a:t>
          </a:r>
          <a:r>
            <a:rPr lang="en-IN" sz="2000" dirty="0"/>
            <a:t/>
          </a:r>
          <a:endParaRPr lang="en-IN" sz="2000" dirty="0"/>
        </a:p>
      </dgm:t>
    </dgm:pt>
    <dgm:pt modelId="{EEFD291C-7BEC-4A03-83B6-FE0385A52CCA}" cxnId="{14065EEB-00AB-4E40-AB84-BA8A9F5AF800}" type="parTrans">
      <dgm:prSet/>
      <dgm:spPr/>
      <dgm:t>
        <a:bodyPr/>
        <a:lstStyle/>
        <a:p>
          <a:endParaRPr lang="en-IN"/>
        </a:p>
      </dgm:t>
    </dgm:pt>
    <dgm:pt modelId="{EC96FE74-8232-4A6C-BCAF-63A2E6D4C230}" cxnId="{14065EEB-00AB-4E40-AB84-BA8A9F5AF800}" type="sibTrans">
      <dgm:prSet/>
      <dgm:spPr/>
      <dgm:t>
        <a:bodyPr/>
        <a:lstStyle/>
        <a:p>
          <a:endParaRPr lang="en-IN"/>
        </a:p>
      </dgm:t>
    </dgm:pt>
    <dgm:pt modelId="{1854ED32-5BE0-4E0B-AA38-8D2FC88B3B14}">
      <dgm:prSet phldrT="[Text]" phldr="0" custT="1"/>
      <dgm:spPr/>
      <dgm:t>
        <a:bodyPr vert="horz" wrap="square"/>
        <a:p>
          <a:pPr>
            <a:lnSpc>
              <a:spcPct val="100000"/>
            </a:lnSpc>
            <a:spcBef>
              <a:spcPct val="0"/>
            </a:spcBef>
            <a:spcAft>
              <a:spcPct val="35000"/>
            </a:spcAft>
            <a:buFont typeface="+mj-lt"/>
          </a:pPr>
          <a:r>
            <a:rPr lang="en-IN" sz="2000" b="1" dirty="0">
              <a:solidFill>
                <a:schemeClr val="tx1"/>
              </a:solidFill>
              <a:sym typeface="+mn-ea"/>
            </a:rPr>
            <a:t>Be in touch with the TDS Officers in </a:t>
          </a:r>
          <a:r>
            <a:rPr lang="en-US" altLang="en-IN" sz="2000" b="1" dirty="0">
              <a:solidFill>
                <a:schemeClr val="tx1"/>
              </a:solidFill>
              <a:sym typeface="+mn-ea"/>
            </a:rPr>
            <a:t>your </a:t>
          </a:r>
          <a:r>
            <a:rPr lang="en-IN" sz="2000" b="1" dirty="0">
              <a:solidFill>
                <a:schemeClr val="tx1"/>
              </a:solidFill>
              <a:sym typeface="+mn-ea"/>
            </a:rPr>
            <a:t> jurisdiction on their official email-id, so as to enable knowledge sharing and queries resolution relating to TDS provisions, filing of Form 24G and other related matters</a:t>
          </a:r>
          <a:r>
            <a:rPr lang="en-IN" sz="2000" dirty="0"/>
            <a:t/>
          </a:r>
          <a:endParaRPr lang="en-IN" sz="2000" dirty="0"/>
        </a:p>
      </dgm:t>
    </dgm:pt>
    <dgm:pt modelId="{C2540800-366E-45F2-8064-B77BA9C29902}" cxnId="{9F902D84-AAD2-4CC4-964C-C59D0E752F67}" type="parTrans">
      <dgm:prSet/>
      <dgm:spPr/>
      <dgm:t>
        <a:bodyPr/>
        <a:lstStyle/>
        <a:p>
          <a:endParaRPr lang="en-IN"/>
        </a:p>
      </dgm:t>
    </dgm:pt>
    <dgm:pt modelId="{80DDAB8D-4049-425D-B142-52127DE790C2}" cxnId="{9F902D84-AAD2-4CC4-964C-C59D0E752F67}" type="sibTrans">
      <dgm:prSet/>
      <dgm:spPr/>
      <dgm:t>
        <a:bodyPr/>
        <a:lstStyle/>
        <a:p>
          <a:endParaRPr lang="en-IN"/>
        </a:p>
      </dgm:t>
    </dgm:pt>
    <dgm:pt modelId="{33CEB7E5-2771-44C9-A167-E540DE7993C7}" type="pres">
      <dgm:prSet presAssocID="{18775E0B-8A85-4368-8780-B225DA40D27D}" presName="linear" presStyleCnt="0">
        <dgm:presLayoutVars>
          <dgm:dir/>
          <dgm:animLvl val="lvl"/>
          <dgm:resizeHandles val="exact"/>
        </dgm:presLayoutVars>
      </dgm:prSet>
      <dgm:spPr/>
    </dgm:pt>
    <dgm:pt modelId="{2F6572C7-BACD-4812-A30F-2DCC3A3AFEBE}" type="pres">
      <dgm:prSet presAssocID="{F3736D16-460C-4C0D-884D-CCB58A374223}" presName="parentLin" presStyleCnt="0"/>
      <dgm:spPr/>
    </dgm:pt>
    <dgm:pt modelId="{218B15E0-3041-4066-A90C-AD8724D98C5D}" type="pres">
      <dgm:prSet presAssocID="{F3736D16-460C-4C0D-884D-CCB58A374223}" presName="parentLeftMargin" presStyleCnt="0"/>
      <dgm:spPr/>
    </dgm:pt>
    <dgm:pt modelId="{CF68E6E8-2BD8-4277-835A-52400C3CA878}" type="pres">
      <dgm:prSet presAssocID="{F3736D16-460C-4C0D-884D-CCB58A374223}" presName="parentText" presStyleLbl="node1" presStyleIdx="0" presStyleCnt="3" custScaleX="139999" custScaleY="341966" custLinFactNeighborX="37538" custLinFactNeighborY="-17010">
        <dgm:presLayoutVars>
          <dgm:chMax val="0"/>
          <dgm:bulletEnabled val="1"/>
        </dgm:presLayoutVars>
      </dgm:prSet>
      <dgm:spPr/>
    </dgm:pt>
    <dgm:pt modelId="{4A1F2CC9-7623-4411-B242-1B42C9EA1CA2}" type="pres">
      <dgm:prSet presAssocID="{F3736D16-460C-4C0D-884D-CCB58A374223}" presName="negativeSpace" presStyleCnt="0"/>
      <dgm:spPr/>
    </dgm:pt>
    <dgm:pt modelId="{7CE53687-A813-406B-AFAD-9E0CCF9163DC}" type="pres">
      <dgm:prSet presAssocID="{F3736D16-460C-4C0D-884D-CCB58A374223}" presName="childText" presStyleLbl="conFgAcc1" presStyleIdx="0" presStyleCnt="3">
        <dgm:presLayoutVars>
          <dgm:bulletEnabled val="1"/>
        </dgm:presLayoutVars>
      </dgm:prSet>
      <dgm:spPr/>
    </dgm:pt>
    <dgm:pt modelId="{04AC85C9-E837-40D8-8CD8-81605F3E85CB}" type="pres">
      <dgm:prSet presAssocID="{1B6634FE-EB8A-4748-9B5E-F6609997FBB3}" presName="spaceBetweenRectangles" presStyleCnt="0"/>
      <dgm:spPr/>
    </dgm:pt>
    <dgm:pt modelId="{6B90F544-0EE8-42B3-9EC9-FA56EE07DF86}" type="pres">
      <dgm:prSet presAssocID="{F60B8C7A-DBB0-4069-BE17-8674A3155531}" presName="parentLin" presStyleCnt="0"/>
      <dgm:spPr/>
    </dgm:pt>
    <dgm:pt modelId="{9B58E5D7-8251-4122-B5C5-016F0B453CFC}" type="pres">
      <dgm:prSet presAssocID="{F60B8C7A-DBB0-4069-BE17-8674A3155531}" presName="parentLeftMargin" presStyleCnt="0"/>
      <dgm:spPr/>
    </dgm:pt>
    <dgm:pt modelId="{673ABB13-3F57-4484-9DF7-D54298412B31}" type="pres">
      <dgm:prSet presAssocID="{F60B8C7A-DBB0-4069-BE17-8674A3155531}" presName="parentText" presStyleLbl="node1" presStyleIdx="1" presStyleCnt="3" custScaleX="142857" custScaleY="312861">
        <dgm:presLayoutVars>
          <dgm:chMax val="0"/>
          <dgm:bulletEnabled val="1"/>
        </dgm:presLayoutVars>
      </dgm:prSet>
      <dgm:spPr/>
    </dgm:pt>
    <dgm:pt modelId="{9A27E716-6E55-4AD6-8B6C-E77C80EFE66B}" type="pres">
      <dgm:prSet presAssocID="{F60B8C7A-DBB0-4069-BE17-8674A3155531}" presName="negativeSpace" presStyleCnt="0"/>
      <dgm:spPr/>
    </dgm:pt>
    <dgm:pt modelId="{E29DB8EF-1BE6-4803-8F8F-806227DB821D}" type="pres">
      <dgm:prSet presAssocID="{F60B8C7A-DBB0-4069-BE17-8674A3155531}" presName="childText" presStyleLbl="conFgAcc1" presStyleIdx="1" presStyleCnt="3">
        <dgm:presLayoutVars>
          <dgm:bulletEnabled val="1"/>
        </dgm:presLayoutVars>
      </dgm:prSet>
      <dgm:spPr/>
    </dgm:pt>
    <dgm:pt modelId="{D626F372-42A7-4265-84ED-CE920086D80F}" type="pres">
      <dgm:prSet presAssocID="{EC96FE74-8232-4A6C-BCAF-63A2E6D4C230}" presName="spaceBetweenRectangles" presStyleCnt="0"/>
      <dgm:spPr/>
    </dgm:pt>
    <dgm:pt modelId="{CA4A261D-8EFD-4301-94D9-3F129FDAF52A}" type="pres">
      <dgm:prSet presAssocID="{1854ED32-5BE0-4E0B-AA38-8D2FC88B3B14}" presName="parentLin" presStyleCnt="0"/>
      <dgm:spPr/>
    </dgm:pt>
    <dgm:pt modelId="{8F6D681F-0487-40B3-BCDF-BE6C2DD6FFD7}" type="pres">
      <dgm:prSet presAssocID="{1854ED32-5BE0-4E0B-AA38-8D2FC88B3B14}" presName="parentLeftMargin" presStyleCnt="0"/>
      <dgm:spPr/>
    </dgm:pt>
    <dgm:pt modelId="{14E08A4C-83FE-485D-BC76-374DF0FA22C8}" type="pres">
      <dgm:prSet presAssocID="{1854ED32-5BE0-4E0B-AA38-8D2FC88B3B14}" presName="parentText" presStyleLbl="node1" presStyleIdx="2" presStyleCnt="3" custScaleX="142857" custScaleY="374682" custLinFactNeighborX="1701" custLinFactNeighborY="-3166">
        <dgm:presLayoutVars>
          <dgm:chMax val="0"/>
          <dgm:bulletEnabled val="1"/>
        </dgm:presLayoutVars>
      </dgm:prSet>
      <dgm:spPr/>
    </dgm:pt>
    <dgm:pt modelId="{DB1AA391-F713-4925-A28A-9FED47BB5005}" type="pres">
      <dgm:prSet presAssocID="{1854ED32-5BE0-4E0B-AA38-8D2FC88B3B14}" presName="negativeSpace" presStyleCnt="0"/>
      <dgm:spPr/>
    </dgm:pt>
    <dgm:pt modelId="{D11BBD7F-157A-4519-A3E5-19CDD88D14CB}" type="pres">
      <dgm:prSet presAssocID="{1854ED32-5BE0-4E0B-AA38-8D2FC88B3B14}" presName="childText" presStyleLbl="conFgAcc1" presStyleIdx="2" presStyleCnt="3">
        <dgm:presLayoutVars>
          <dgm:bulletEnabled val="1"/>
        </dgm:presLayoutVars>
      </dgm:prSet>
      <dgm:spPr/>
    </dgm:pt>
  </dgm:ptLst>
  <dgm:cxnLst>
    <dgm:cxn modelId="{2ABFF608-6791-4A17-922E-44230BD5BB03}" srcId="{18775E0B-8A85-4368-8780-B225DA40D27D}" destId="{F3736D16-460C-4C0D-884D-CCB58A374223}" srcOrd="0" destOrd="0" parTransId="{E15FF893-65BA-4320-B039-6B5242CD22AA}" sibTransId="{1B6634FE-EB8A-4748-9B5E-F6609997FBB3}"/>
    <dgm:cxn modelId="{14065EEB-00AB-4E40-AB84-BA8A9F5AF800}" srcId="{18775E0B-8A85-4368-8780-B225DA40D27D}" destId="{F60B8C7A-DBB0-4069-BE17-8674A3155531}" srcOrd="1" destOrd="0" parTransId="{EEFD291C-7BEC-4A03-83B6-FE0385A52CCA}" sibTransId="{EC96FE74-8232-4A6C-BCAF-63A2E6D4C230}"/>
    <dgm:cxn modelId="{9F902D84-AAD2-4CC4-964C-C59D0E752F67}" srcId="{18775E0B-8A85-4368-8780-B225DA40D27D}" destId="{1854ED32-5BE0-4E0B-AA38-8D2FC88B3B14}" srcOrd="2" destOrd="0" parTransId="{C2540800-366E-45F2-8064-B77BA9C29902}" sibTransId="{80DDAB8D-4049-425D-B142-52127DE790C2}"/>
    <dgm:cxn modelId="{9715556E-731A-4686-8F8D-D0BA60BC0101}" type="presOf" srcId="{18775E0B-8A85-4368-8780-B225DA40D27D}" destId="{33CEB7E5-2771-44C9-A167-E540DE7993C7}" srcOrd="0" destOrd="0" presId="urn:microsoft.com/office/officeart/2005/8/layout/list1"/>
    <dgm:cxn modelId="{C44390D6-622D-48CB-B7FC-64A2C34EA5AA}" type="presParOf" srcId="{33CEB7E5-2771-44C9-A167-E540DE7993C7}" destId="{2F6572C7-BACD-4812-A30F-2DCC3A3AFEBE}" srcOrd="0" destOrd="0" presId="urn:microsoft.com/office/officeart/2005/8/layout/list1"/>
    <dgm:cxn modelId="{76FA1991-3250-4FFF-AF23-A2EA0B3AFE38}" type="presParOf" srcId="{2F6572C7-BACD-4812-A30F-2DCC3A3AFEBE}" destId="{218B15E0-3041-4066-A90C-AD8724D98C5D}" srcOrd="0" destOrd="0" presId="urn:microsoft.com/office/officeart/2005/8/layout/list1"/>
    <dgm:cxn modelId="{FC8DA455-253E-49B4-851E-1692A6248FEF}" type="presOf" srcId="{F3736D16-460C-4C0D-884D-CCB58A374223}" destId="{218B15E0-3041-4066-A90C-AD8724D98C5D}" srcOrd="0" destOrd="0" presId="urn:microsoft.com/office/officeart/2005/8/layout/list1"/>
    <dgm:cxn modelId="{79928CBD-7A2E-4AD0-AD29-6CC6C6AD752B}" type="presParOf" srcId="{2F6572C7-BACD-4812-A30F-2DCC3A3AFEBE}" destId="{CF68E6E8-2BD8-4277-835A-52400C3CA878}" srcOrd="1" destOrd="0" presId="urn:microsoft.com/office/officeart/2005/8/layout/list1"/>
    <dgm:cxn modelId="{65F9B9EC-32DC-4EC1-AE85-37A3A4BCA97B}" type="presOf" srcId="{F3736D16-460C-4C0D-884D-CCB58A374223}" destId="{CF68E6E8-2BD8-4277-835A-52400C3CA878}" srcOrd="0" destOrd="0" presId="urn:microsoft.com/office/officeart/2005/8/layout/list1"/>
    <dgm:cxn modelId="{C73FBC77-D5A0-4CB0-96D4-F31695784F78}" type="presParOf" srcId="{33CEB7E5-2771-44C9-A167-E540DE7993C7}" destId="{4A1F2CC9-7623-4411-B242-1B42C9EA1CA2}" srcOrd="1" destOrd="0" presId="urn:microsoft.com/office/officeart/2005/8/layout/list1"/>
    <dgm:cxn modelId="{2C597744-8E46-4953-AFAA-FF2067F98B7D}" type="presParOf" srcId="{33CEB7E5-2771-44C9-A167-E540DE7993C7}" destId="{7CE53687-A813-406B-AFAD-9E0CCF9163DC}" srcOrd="2" destOrd="0" presId="urn:microsoft.com/office/officeart/2005/8/layout/list1"/>
    <dgm:cxn modelId="{6AEDF4CB-6ADF-4F44-AC62-74B481028920}" type="presParOf" srcId="{33CEB7E5-2771-44C9-A167-E540DE7993C7}" destId="{04AC85C9-E837-40D8-8CD8-81605F3E85CB}" srcOrd="3" destOrd="0" presId="urn:microsoft.com/office/officeart/2005/8/layout/list1"/>
    <dgm:cxn modelId="{4B26162A-9847-4F84-A663-4487BA58094A}" type="presParOf" srcId="{33CEB7E5-2771-44C9-A167-E540DE7993C7}" destId="{6B90F544-0EE8-42B3-9EC9-FA56EE07DF86}" srcOrd="4" destOrd="0" presId="urn:microsoft.com/office/officeart/2005/8/layout/list1"/>
    <dgm:cxn modelId="{61F4C851-E5FC-4EA4-8E30-0DCBF99E46F2}" type="presParOf" srcId="{6B90F544-0EE8-42B3-9EC9-FA56EE07DF86}" destId="{9B58E5D7-8251-4122-B5C5-016F0B453CFC}" srcOrd="0" destOrd="4" presId="urn:microsoft.com/office/officeart/2005/8/layout/list1"/>
    <dgm:cxn modelId="{70D3C986-4B65-4888-BF37-F4463DDE1814}" type="presOf" srcId="{F60B8C7A-DBB0-4069-BE17-8674A3155531}" destId="{9B58E5D7-8251-4122-B5C5-016F0B453CFC}" srcOrd="0" destOrd="0" presId="urn:microsoft.com/office/officeart/2005/8/layout/list1"/>
    <dgm:cxn modelId="{E606F9B8-3FE7-4C38-8520-FA912F44B5BA}" type="presParOf" srcId="{6B90F544-0EE8-42B3-9EC9-FA56EE07DF86}" destId="{673ABB13-3F57-4484-9DF7-D54298412B31}" srcOrd="1" destOrd="4" presId="urn:microsoft.com/office/officeart/2005/8/layout/list1"/>
    <dgm:cxn modelId="{9D925C33-E0D6-44E9-88C4-28EB4492DB91}" type="presOf" srcId="{F60B8C7A-DBB0-4069-BE17-8674A3155531}" destId="{673ABB13-3F57-4484-9DF7-D54298412B31}" srcOrd="0" destOrd="0" presId="urn:microsoft.com/office/officeart/2005/8/layout/list1"/>
    <dgm:cxn modelId="{469CF253-BB8E-46F5-8EE4-2E12151028B5}" type="presParOf" srcId="{33CEB7E5-2771-44C9-A167-E540DE7993C7}" destId="{9A27E716-6E55-4AD6-8B6C-E77C80EFE66B}" srcOrd="5" destOrd="0" presId="urn:microsoft.com/office/officeart/2005/8/layout/list1"/>
    <dgm:cxn modelId="{5CB88FFA-1296-4E04-9AEA-8C845DE8DBE4}" type="presParOf" srcId="{33CEB7E5-2771-44C9-A167-E540DE7993C7}" destId="{E29DB8EF-1BE6-4803-8F8F-806227DB821D}" srcOrd="6" destOrd="0" presId="urn:microsoft.com/office/officeart/2005/8/layout/list1"/>
    <dgm:cxn modelId="{4089AEB4-9861-41D8-AA39-0A411FCDBB3A}" type="presParOf" srcId="{33CEB7E5-2771-44C9-A167-E540DE7993C7}" destId="{D626F372-42A7-4265-84ED-CE920086D80F}" srcOrd="7" destOrd="0" presId="urn:microsoft.com/office/officeart/2005/8/layout/list1"/>
    <dgm:cxn modelId="{60BA5FDA-C43A-4CF3-9188-481577F38BFF}" type="presParOf" srcId="{33CEB7E5-2771-44C9-A167-E540DE7993C7}" destId="{CA4A261D-8EFD-4301-94D9-3F129FDAF52A}" srcOrd="8" destOrd="0" presId="urn:microsoft.com/office/officeart/2005/8/layout/list1"/>
    <dgm:cxn modelId="{3EECEBA8-4DCF-4D6E-8C45-B40B015DF79A}" type="presParOf" srcId="{CA4A261D-8EFD-4301-94D9-3F129FDAF52A}" destId="{8F6D681F-0487-40B3-BCDF-BE6C2DD6FFD7}" srcOrd="0" destOrd="8" presId="urn:microsoft.com/office/officeart/2005/8/layout/list1"/>
    <dgm:cxn modelId="{99945852-BE14-4EF0-A109-29A32F9E1F61}" type="presOf" srcId="{1854ED32-5BE0-4E0B-AA38-8D2FC88B3B14}" destId="{8F6D681F-0487-40B3-BCDF-BE6C2DD6FFD7}" srcOrd="0" destOrd="0" presId="urn:microsoft.com/office/officeart/2005/8/layout/list1"/>
    <dgm:cxn modelId="{FBFECC70-C476-46CD-AE2C-558BC5F797DA}" type="presParOf" srcId="{CA4A261D-8EFD-4301-94D9-3F129FDAF52A}" destId="{14E08A4C-83FE-485D-BC76-374DF0FA22C8}" srcOrd="1" destOrd="8" presId="urn:microsoft.com/office/officeart/2005/8/layout/list1"/>
    <dgm:cxn modelId="{E45F95A2-D83C-4069-9500-643B269B631F}" type="presOf" srcId="{1854ED32-5BE0-4E0B-AA38-8D2FC88B3B14}" destId="{14E08A4C-83FE-485D-BC76-374DF0FA22C8}" srcOrd="0" destOrd="0" presId="urn:microsoft.com/office/officeart/2005/8/layout/list1"/>
    <dgm:cxn modelId="{8D1AC5E8-D1A5-4CC3-A6D2-26C8AD5FE351}" type="presParOf" srcId="{33CEB7E5-2771-44C9-A167-E540DE7993C7}" destId="{DB1AA391-F713-4925-A28A-9FED47BB5005}" srcOrd="9" destOrd="0" presId="urn:microsoft.com/office/officeart/2005/8/layout/list1"/>
    <dgm:cxn modelId="{43B7D788-4598-48E4-AFB7-CD50C78926B8}" type="presParOf" srcId="{33CEB7E5-2771-44C9-A167-E540DE7993C7}" destId="{D11BBD7F-157A-4519-A3E5-19CDD88D14C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3D6553-3CC0-4F5F-B0D2-756647972EE6}" type="doc">
      <dgm:prSet loTypeId="urn:diagrams.loki3.com/BracketList" loCatId="list" qsTypeId="urn:microsoft.com/office/officeart/2005/8/quickstyle/simple1" qsCatId="simple" csTypeId="urn:microsoft.com/office/officeart/2005/8/colors/accent1_3" csCatId="accent1" phldr="1"/>
      <dgm:spPr/>
      <dgm:t>
        <a:bodyPr/>
        <a:lstStyle/>
        <a:p>
          <a:endParaRPr lang="en-IN"/>
        </a:p>
      </dgm:t>
    </dgm:pt>
    <dgm:pt modelId="{F42F0DCC-7877-4D0E-A439-EF1F6BECBF1A}">
      <dgm:prSet phldrT="[Text]" custT="1"/>
      <dgm:spPr/>
      <dgm:t>
        <a:bodyPr/>
        <a:lstStyle/>
        <a:p>
          <a:r>
            <a:rPr lang="en-US" sz="2400" dirty="0"/>
            <a:t>Email-id 1</a:t>
          </a:r>
          <a:endParaRPr lang="en-IN" sz="2400" dirty="0"/>
        </a:p>
      </dgm:t>
    </dgm:pt>
    <dgm:pt modelId="{9767FB81-BA25-46D2-8ED6-96143D66B634}" cxnId="{1292A69E-27F8-4966-801A-2BCC37FC6B83}" type="parTrans">
      <dgm:prSet/>
      <dgm:spPr/>
      <dgm:t>
        <a:bodyPr/>
        <a:lstStyle/>
        <a:p>
          <a:endParaRPr lang="en-IN"/>
        </a:p>
      </dgm:t>
    </dgm:pt>
    <dgm:pt modelId="{A9A7ECE6-3E46-4E24-9FA2-5E5CD4E1FF2F}" cxnId="{1292A69E-27F8-4966-801A-2BCC37FC6B83}" type="sibTrans">
      <dgm:prSet/>
      <dgm:spPr/>
      <dgm:t>
        <a:bodyPr/>
        <a:lstStyle/>
        <a:p>
          <a:endParaRPr lang="en-IN"/>
        </a:p>
      </dgm:t>
    </dgm:pt>
    <dgm:pt modelId="{71DFFCE1-8A3D-424F-9AFD-D22B5F7554F8}">
      <dgm:prSet phldrT="[Text]"/>
      <dgm:spPr/>
      <dgm:t>
        <a:bodyPr/>
        <a:lstStyle/>
        <a:p>
          <a:pPr>
            <a:buNone/>
          </a:pPr>
          <a:r>
            <a:rPr lang="en-IN" b="1" dirty="0">
              <a:cs typeface="Calibri" panose="020F0502020204030204" pitchFamily="34" charset="0"/>
              <a:sym typeface="+mn-ea"/>
            </a:rPr>
            <a:t>Hyderabad.dcit.tds1.1@incometax.gov.in</a:t>
          </a:r>
          <a:endParaRPr lang="en-IN" dirty="0"/>
        </a:p>
      </dgm:t>
    </dgm:pt>
    <dgm:pt modelId="{1AFFECAF-4ACE-417E-859B-F682A322332C}" cxnId="{812ED414-6957-4868-AC6C-4D09F20050CA}" type="parTrans">
      <dgm:prSet/>
      <dgm:spPr/>
      <dgm:t>
        <a:bodyPr/>
        <a:lstStyle/>
        <a:p>
          <a:endParaRPr lang="en-IN"/>
        </a:p>
      </dgm:t>
    </dgm:pt>
    <dgm:pt modelId="{90968626-EA5D-4C20-98A7-E3EA4745DEC8}" cxnId="{812ED414-6957-4868-AC6C-4D09F20050CA}" type="sibTrans">
      <dgm:prSet/>
      <dgm:spPr/>
      <dgm:t>
        <a:bodyPr/>
        <a:lstStyle/>
        <a:p>
          <a:endParaRPr lang="en-IN"/>
        </a:p>
      </dgm:t>
    </dgm:pt>
    <dgm:pt modelId="{388FE6A0-11D1-42E3-B11B-DE3ACC782249}">
      <dgm:prSet phldrT="[Text]" custT="1"/>
      <dgm:spPr/>
      <dgm:t>
        <a:bodyPr/>
        <a:lstStyle/>
        <a:p>
          <a:r>
            <a:rPr lang="en-US" sz="2400" dirty="0"/>
            <a:t>Email-id 2</a:t>
          </a:r>
          <a:endParaRPr lang="en-IN" sz="2400" dirty="0"/>
        </a:p>
      </dgm:t>
    </dgm:pt>
    <dgm:pt modelId="{2F8D0F81-39AC-4614-8B56-AF7C39518C87}" cxnId="{7741D131-B440-49E1-977A-7595C4F3EFDB}" type="parTrans">
      <dgm:prSet/>
      <dgm:spPr/>
      <dgm:t>
        <a:bodyPr/>
        <a:lstStyle/>
        <a:p>
          <a:endParaRPr lang="en-IN"/>
        </a:p>
      </dgm:t>
    </dgm:pt>
    <dgm:pt modelId="{A6B5035F-947F-4C5D-B05E-1BF9A624C44A}" cxnId="{7741D131-B440-49E1-977A-7595C4F3EFDB}" type="sibTrans">
      <dgm:prSet/>
      <dgm:spPr/>
      <dgm:t>
        <a:bodyPr/>
        <a:lstStyle/>
        <a:p>
          <a:endParaRPr lang="en-IN"/>
        </a:p>
      </dgm:t>
    </dgm:pt>
    <dgm:pt modelId="{DC6B3C4A-7FAC-4580-9D34-5C1DE7724801}">
      <dgm:prSet phldrT="[Text]"/>
      <dgm:spPr/>
      <dgm:t>
        <a:bodyPr/>
        <a:lstStyle/>
        <a:p>
          <a:pPr>
            <a:buNone/>
          </a:pPr>
          <a:r>
            <a:rPr lang="en-IN" b="1" dirty="0">
              <a:cs typeface="Calibri" panose="020F0502020204030204" pitchFamily="34" charset="0"/>
              <a:sym typeface="+mn-ea"/>
            </a:rPr>
            <a:t>Hyderabad.ito.tds1.1@incometax.gov.in</a:t>
          </a:r>
          <a:endParaRPr lang="en-IN" dirty="0"/>
        </a:p>
      </dgm:t>
    </dgm:pt>
    <dgm:pt modelId="{915E9351-D9A9-4599-9921-F40B143B2BEC}" cxnId="{194FF302-DF1B-4A36-B98F-D513003EBD4B}" type="parTrans">
      <dgm:prSet/>
      <dgm:spPr/>
      <dgm:t>
        <a:bodyPr/>
        <a:lstStyle/>
        <a:p>
          <a:endParaRPr lang="en-IN"/>
        </a:p>
      </dgm:t>
    </dgm:pt>
    <dgm:pt modelId="{25DD078F-30FB-45F9-A2F1-262B94C177B6}" cxnId="{194FF302-DF1B-4A36-B98F-D513003EBD4B}" type="sibTrans">
      <dgm:prSet/>
      <dgm:spPr/>
      <dgm:t>
        <a:bodyPr/>
        <a:lstStyle/>
        <a:p>
          <a:endParaRPr lang="en-IN"/>
        </a:p>
      </dgm:t>
    </dgm:pt>
    <dgm:pt modelId="{E24DAD91-6B09-4317-970B-8329E2E1B961}" type="pres">
      <dgm:prSet presAssocID="{C03D6553-3CC0-4F5F-B0D2-756647972EE6}" presName="Name0" presStyleCnt="0">
        <dgm:presLayoutVars>
          <dgm:dir/>
          <dgm:animLvl val="lvl"/>
          <dgm:resizeHandles val="exact"/>
        </dgm:presLayoutVars>
      </dgm:prSet>
      <dgm:spPr/>
    </dgm:pt>
    <dgm:pt modelId="{7FDC5768-BFE5-4722-805F-C004FF0A7438}" type="pres">
      <dgm:prSet presAssocID="{F42F0DCC-7877-4D0E-A439-EF1F6BECBF1A}" presName="linNode" presStyleCnt="0"/>
      <dgm:spPr/>
    </dgm:pt>
    <dgm:pt modelId="{930966DC-3FE4-454A-A783-1131ABFAEE7A}" type="pres">
      <dgm:prSet presAssocID="{F42F0DCC-7877-4D0E-A439-EF1F6BECBF1A}" presName="parTx" presStyleLbl="revTx" presStyleIdx="0" presStyleCnt="2">
        <dgm:presLayoutVars>
          <dgm:chMax val="1"/>
          <dgm:bulletEnabled val="1"/>
        </dgm:presLayoutVars>
      </dgm:prSet>
      <dgm:spPr/>
    </dgm:pt>
    <dgm:pt modelId="{EA69BB56-85AB-4E57-B4B5-40F8C0F9EB80}" type="pres">
      <dgm:prSet presAssocID="{F42F0DCC-7877-4D0E-A439-EF1F6BECBF1A}" presName="bracket" presStyleLbl="parChTrans1D1" presStyleIdx="0" presStyleCnt="2"/>
      <dgm:spPr/>
    </dgm:pt>
    <dgm:pt modelId="{9F5A0112-224A-49E0-9A4F-7AEC9AE698F0}" type="pres">
      <dgm:prSet presAssocID="{F42F0DCC-7877-4D0E-A439-EF1F6BECBF1A}" presName="spH" presStyleCnt="0"/>
      <dgm:spPr/>
    </dgm:pt>
    <dgm:pt modelId="{074AE6B5-172A-4675-AE49-F44D983A9F06}" type="pres">
      <dgm:prSet presAssocID="{F42F0DCC-7877-4D0E-A439-EF1F6BECBF1A}" presName="desTx" presStyleLbl="node1" presStyleIdx="0" presStyleCnt="2" custScaleX="99943">
        <dgm:presLayoutVars>
          <dgm:bulletEnabled val="1"/>
        </dgm:presLayoutVars>
      </dgm:prSet>
      <dgm:spPr/>
    </dgm:pt>
    <dgm:pt modelId="{2B11ED8E-1EC5-4A2D-BD8D-35C050CEBB11}" type="pres">
      <dgm:prSet presAssocID="{A9A7ECE6-3E46-4E24-9FA2-5E5CD4E1FF2F}" presName="spV" presStyleCnt="0"/>
      <dgm:spPr/>
    </dgm:pt>
    <dgm:pt modelId="{532D89E1-FFEA-4F14-AC0F-A6D37BA2FB4C}" type="pres">
      <dgm:prSet presAssocID="{388FE6A0-11D1-42E3-B11B-DE3ACC782249}" presName="linNode" presStyleCnt="0"/>
      <dgm:spPr/>
    </dgm:pt>
    <dgm:pt modelId="{011DCBE9-FD16-410E-A66B-675EC4D417CE}" type="pres">
      <dgm:prSet presAssocID="{388FE6A0-11D1-42E3-B11B-DE3ACC782249}" presName="parTx" presStyleLbl="revTx" presStyleIdx="1" presStyleCnt="2">
        <dgm:presLayoutVars>
          <dgm:chMax val="1"/>
          <dgm:bulletEnabled val="1"/>
        </dgm:presLayoutVars>
      </dgm:prSet>
      <dgm:spPr/>
    </dgm:pt>
    <dgm:pt modelId="{0F29AD45-1BDE-4948-A05B-821B94A45060}" type="pres">
      <dgm:prSet presAssocID="{388FE6A0-11D1-42E3-B11B-DE3ACC782249}" presName="bracket" presStyleLbl="parChTrans1D1" presStyleIdx="1" presStyleCnt="2"/>
      <dgm:spPr/>
    </dgm:pt>
    <dgm:pt modelId="{897BF7D4-04D3-4443-9CA1-2C776082B2AD}" type="pres">
      <dgm:prSet presAssocID="{388FE6A0-11D1-42E3-B11B-DE3ACC782249}" presName="spH" presStyleCnt="0"/>
      <dgm:spPr/>
    </dgm:pt>
    <dgm:pt modelId="{C82A989D-5911-4374-8E71-0203E43A4D5D}" type="pres">
      <dgm:prSet presAssocID="{388FE6A0-11D1-42E3-B11B-DE3ACC782249}" presName="desTx" presStyleLbl="node1" presStyleIdx="1" presStyleCnt="2" custScaleX="96197">
        <dgm:presLayoutVars>
          <dgm:bulletEnabled val="1"/>
        </dgm:presLayoutVars>
      </dgm:prSet>
      <dgm:spPr/>
    </dgm:pt>
  </dgm:ptLst>
  <dgm:cxnLst>
    <dgm:cxn modelId="{194FF302-DF1B-4A36-B98F-D513003EBD4B}" srcId="{388FE6A0-11D1-42E3-B11B-DE3ACC782249}" destId="{DC6B3C4A-7FAC-4580-9D34-5C1DE7724801}" srcOrd="0" destOrd="0" parTransId="{915E9351-D9A9-4599-9921-F40B143B2BEC}" sibTransId="{25DD078F-30FB-45F9-A2F1-262B94C177B6}"/>
    <dgm:cxn modelId="{4CD74806-F7A4-452A-BDF2-2A958654A545}" type="presOf" srcId="{F42F0DCC-7877-4D0E-A439-EF1F6BECBF1A}" destId="{930966DC-3FE4-454A-A783-1131ABFAEE7A}" srcOrd="0" destOrd="0" presId="urn:diagrams.loki3.com/BracketList"/>
    <dgm:cxn modelId="{812ED414-6957-4868-AC6C-4D09F20050CA}" srcId="{F42F0DCC-7877-4D0E-A439-EF1F6BECBF1A}" destId="{71DFFCE1-8A3D-424F-9AFD-D22B5F7554F8}" srcOrd="0" destOrd="0" parTransId="{1AFFECAF-4ACE-417E-859B-F682A322332C}" sibTransId="{90968626-EA5D-4C20-98A7-E3EA4745DEC8}"/>
    <dgm:cxn modelId="{7741D131-B440-49E1-977A-7595C4F3EFDB}" srcId="{C03D6553-3CC0-4F5F-B0D2-756647972EE6}" destId="{388FE6A0-11D1-42E3-B11B-DE3ACC782249}" srcOrd="1" destOrd="0" parTransId="{2F8D0F81-39AC-4614-8B56-AF7C39518C87}" sibTransId="{A6B5035F-947F-4C5D-B05E-1BF9A624C44A}"/>
    <dgm:cxn modelId="{6BB1A059-ED77-4590-BCAC-D1276336DCD6}" type="presOf" srcId="{C03D6553-3CC0-4F5F-B0D2-756647972EE6}" destId="{E24DAD91-6B09-4317-970B-8329E2E1B961}" srcOrd="0" destOrd="0" presId="urn:diagrams.loki3.com/BracketList"/>
    <dgm:cxn modelId="{1292A69E-27F8-4966-801A-2BCC37FC6B83}" srcId="{C03D6553-3CC0-4F5F-B0D2-756647972EE6}" destId="{F42F0DCC-7877-4D0E-A439-EF1F6BECBF1A}" srcOrd="0" destOrd="0" parTransId="{9767FB81-BA25-46D2-8ED6-96143D66B634}" sibTransId="{A9A7ECE6-3E46-4E24-9FA2-5E5CD4E1FF2F}"/>
    <dgm:cxn modelId="{3F0471E1-065C-4875-80A6-4BC84419610C}" type="presOf" srcId="{71DFFCE1-8A3D-424F-9AFD-D22B5F7554F8}" destId="{074AE6B5-172A-4675-AE49-F44D983A9F06}" srcOrd="0" destOrd="0" presId="urn:diagrams.loki3.com/BracketList"/>
    <dgm:cxn modelId="{11352DE5-4873-411C-B508-9D72CACC2C80}" type="presOf" srcId="{388FE6A0-11D1-42E3-B11B-DE3ACC782249}" destId="{011DCBE9-FD16-410E-A66B-675EC4D417CE}" srcOrd="0" destOrd="0" presId="urn:diagrams.loki3.com/BracketList"/>
    <dgm:cxn modelId="{647967FD-A176-4C55-B6DF-A5300F1AEFA7}" type="presOf" srcId="{DC6B3C4A-7FAC-4580-9D34-5C1DE7724801}" destId="{C82A989D-5911-4374-8E71-0203E43A4D5D}" srcOrd="0" destOrd="0" presId="urn:diagrams.loki3.com/BracketList"/>
    <dgm:cxn modelId="{1609A699-AA72-4FBF-A834-5EB9D8430E9D}" type="presParOf" srcId="{E24DAD91-6B09-4317-970B-8329E2E1B961}" destId="{7FDC5768-BFE5-4722-805F-C004FF0A7438}" srcOrd="0" destOrd="0" presId="urn:diagrams.loki3.com/BracketList"/>
    <dgm:cxn modelId="{F1CCDFC0-DD6A-4658-A1A2-5E0F056B82F2}" type="presParOf" srcId="{7FDC5768-BFE5-4722-805F-C004FF0A7438}" destId="{930966DC-3FE4-454A-A783-1131ABFAEE7A}" srcOrd="0" destOrd="0" presId="urn:diagrams.loki3.com/BracketList"/>
    <dgm:cxn modelId="{E8FA9269-22C0-4747-AFDE-35999950887B}" type="presParOf" srcId="{7FDC5768-BFE5-4722-805F-C004FF0A7438}" destId="{EA69BB56-85AB-4E57-B4B5-40F8C0F9EB80}" srcOrd="1" destOrd="0" presId="urn:diagrams.loki3.com/BracketList"/>
    <dgm:cxn modelId="{EDFC5B1E-726F-4672-90D2-11029A1E7EC9}" type="presParOf" srcId="{7FDC5768-BFE5-4722-805F-C004FF0A7438}" destId="{9F5A0112-224A-49E0-9A4F-7AEC9AE698F0}" srcOrd="2" destOrd="0" presId="urn:diagrams.loki3.com/BracketList"/>
    <dgm:cxn modelId="{C91FE784-4535-45EC-B394-78E43A4510CE}" type="presParOf" srcId="{7FDC5768-BFE5-4722-805F-C004FF0A7438}" destId="{074AE6B5-172A-4675-AE49-F44D983A9F06}" srcOrd="3" destOrd="0" presId="urn:diagrams.loki3.com/BracketList"/>
    <dgm:cxn modelId="{C4E479BB-488E-49F4-B50F-938833957E00}" type="presParOf" srcId="{E24DAD91-6B09-4317-970B-8329E2E1B961}" destId="{2B11ED8E-1EC5-4A2D-BD8D-35C050CEBB11}" srcOrd="1" destOrd="0" presId="urn:diagrams.loki3.com/BracketList"/>
    <dgm:cxn modelId="{4E728208-E553-42FC-94B8-338C802B9D85}" type="presParOf" srcId="{E24DAD91-6B09-4317-970B-8329E2E1B961}" destId="{532D89E1-FFEA-4F14-AC0F-A6D37BA2FB4C}" srcOrd="2" destOrd="0" presId="urn:diagrams.loki3.com/BracketList"/>
    <dgm:cxn modelId="{F02845B5-3C62-4C19-9226-BD130A32FD4C}" type="presParOf" srcId="{532D89E1-FFEA-4F14-AC0F-A6D37BA2FB4C}" destId="{011DCBE9-FD16-410E-A66B-675EC4D417CE}" srcOrd="0" destOrd="0" presId="urn:diagrams.loki3.com/BracketList"/>
    <dgm:cxn modelId="{BB2866B8-AF27-4384-81C7-621AD32C52BC}" type="presParOf" srcId="{532D89E1-FFEA-4F14-AC0F-A6D37BA2FB4C}" destId="{0F29AD45-1BDE-4948-A05B-821B94A45060}" srcOrd="1" destOrd="0" presId="urn:diagrams.loki3.com/BracketList"/>
    <dgm:cxn modelId="{A5565186-BCE7-4589-BA3F-46C2C2C1E3AD}" type="presParOf" srcId="{532D89E1-FFEA-4F14-AC0F-A6D37BA2FB4C}" destId="{897BF7D4-04D3-4443-9CA1-2C776082B2AD}" srcOrd="2" destOrd="0" presId="urn:diagrams.loki3.com/BracketList"/>
    <dgm:cxn modelId="{1A8C5C0E-01C8-482D-8E95-5E8773A49824}" type="presParOf" srcId="{532D89E1-FFEA-4F14-AC0F-A6D37BA2FB4C}" destId="{C82A989D-5911-4374-8E71-0203E43A4D5D}" srcOrd="3" destOrd="0" presId="urn:diagrams.loki3.com/Bracket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9825318" cy="5121275"/>
        <a:chOff x="0" y="0"/>
        <a:chExt cx="9825318" cy="5121275"/>
      </a:xfrm>
    </dsp:grpSpPr>
    <dsp:sp modelId="{158BA310-7429-4B44-8F3A-FCC6A2172A00}">
      <dsp:nvSpPr>
        <dsp:cNvPr id="4" name="Block Arc 3"/>
        <dsp:cNvSpPr/>
      </dsp:nvSpPr>
      <dsp:spPr bwMode="white">
        <a:xfrm>
          <a:off x="-5731232" y="-898859"/>
          <a:ext cx="6918994" cy="6918994"/>
        </a:xfrm>
        <a:prstGeom prst="blockArc">
          <a:avLst>
            <a:gd name="adj1" fmla="val 18900000"/>
            <a:gd name="adj2" fmla="val 2700000"/>
            <a:gd name="adj3" fmla="val 261"/>
          </a:avLst>
        </a:prstGeom>
      </dsp:spPr>
      <dsp:style>
        <a:lnRef idx="2">
          <a:schemeClr val="accent1">
            <a:shade val="60000"/>
          </a:schemeClr>
        </a:lnRef>
        <a:fillRef idx="0">
          <a:schemeClr val="accent1"/>
        </a:fillRef>
        <a:effectRef idx="0">
          <a:scrgbClr r="0" g="0" b="0"/>
        </a:effectRef>
        <a:fontRef idx="minor"/>
      </dsp:style>
      <dsp:txXfrm>
        <a:off x="-5731232" y="-898859"/>
        <a:ext cx="6918994" cy="6918994"/>
      </dsp:txXfrm>
    </dsp:sp>
    <dsp:sp modelId="{09032FC9-41E0-4DC6-9D62-93010892CA82}">
      <dsp:nvSpPr>
        <dsp:cNvPr id="7" name="Rectangles 6"/>
        <dsp:cNvSpPr/>
      </dsp:nvSpPr>
      <dsp:spPr bwMode="white">
        <a:xfrm>
          <a:off x="482936" y="269686"/>
          <a:ext cx="9342382" cy="539168"/>
        </a:xfrm>
        <a:prstGeom prst="rect">
          <a:avLst/>
        </a:prstGeom>
      </dsp:spPr>
      <dsp:style>
        <a:lnRef idx="2">
          <a:schemeClr val="lt1"/>
        </a:lnRef>
        <a:fillRef idx="1">
          <a:schemeClr val="accent1"/>
        </a:fillRef>
        <a:effectRef idx="0">
          <a:scrgbClr r="0" g="0" b="0"/>
        </a:effectRef>
        <a:fontRef idx="minor">
          <a:schemeClr val="lt1"/>
        </a:fontRef>
      </dsp:style>
      <dsp:txBody>
        <a:bodyPr lIns="427964"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000" b="1" dirty="0">
              <a:solidFill>
                <a:schemeClr val="bg1"/>
              </a:solidFill>
              <a:sym typeface="+mn-ea"/>
            </a:rPr>
            <a:t>AIN denotes Accounts Officer Identification Number. </a:t>
          </a:r>
        </a:p>
      </dsp:txBody>
      <dsp:txXfrm>
        <a:off x="482936" y="269686"/>
        <a:ext cx="9342382" cy="539168"/>
      </dsp:txXfrm>
    </dsp:sp>
    <dsp:sp modelId="{FDAA4871-4A43-4767-85BD-97FC79E767D0}">
      <dsp:nvSpPr>
        <dsp:cNvPr id="8" name="Oval 7"/>
        <dsp:cNvSpPr/>
      </dsp:nvSpPr>
      <dsp:spPr bwMode="white">
        <a:xfrm>
          <a:off x="145956" y="202290"/>
          <a:ext cx="673960" cy="673960"/>
        </a:xfrm>
        <a:prstGeom prst="ellipse">
          <a:avLst/>
        </a:prstGeom>
      </dsp:spPr>
      <dsp:style>
        <a:lnRef idx="2">
          <a:schemeClr val="accent1"/>
        </a:lnRef>
        <a:fillRef idx="1">
          <a:schemeClr val="lt1"/>
        </a:fillRef>
        <a:effectRef idx="0">
          <a:scrgbClr r="0" g="0" b="0"/>
        </a:effectRef>
        <a:fontRef idx="minor"/>
      </dsp:style>
      <dsp:txXfrm>
        <a:off x="145956" y="202290"/>
        <a:ext cx="673960" cy="673960"/>
      </dsp:txXfrm>
    </dsp:sp>
    <dsp:sp modelId="{2D9E4F96-DA25-4E1D-B3DD-B90F5CB42F21}">
      <dsp:nvSpPr>
        <dsp:cNvPr id="9" name="Rectangles 8"/>
        <dsp:cNvSpPr/>
      </dsp:nvSpPr>
      <dsp:spPr bwMode="white">
        <a:xfrm>
          <a:off x="926439" y="1078336"/>
          <a:ext cx="8898879" cy="539168"/>
        </a:xfrm>
        <a:prstGeom prst="rect">
          <a:avLst/>
        </a:prstGeom>
      </dsp:spPr>
      <dsp:style>
        <a:lnRef idx="2">
          <a:schemeClr val="lt1"/>
        </a:lnRef>
        <a:fillRef idx="1">
          <a:schemeClr val="accent1"/>
        </a:fillRef>
        <a:effectRef idx="0">
          <a:scrgbClr r="0" g="0" b="0"/>
        </a:effectRef>
        <a:fontRef idx="minor">
          <a:schemeClr val="lt1"/>
        </a:fontRef>
      </dsp:style>
      <dsp:txBody>
        <a:bodyPr lIns="427964"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000" b="1" dirty="0">
              <a:solidFill>
                <a:schemeClr val="bg1"/>
              </a:solidFill>
              <a:sym typeface="+mn-ea"/>
            </a:rPr>
            <a:t>AIN is a special 7 digit identification number provided to each accounts office by the Directorate of Income    Tax (Systems), New Delhi. </a:t>
          </a:r>
        </a:p>
      </dsp:txBody>
      <dsp:txXfrm>
        <a:off x="926439" y="1078336"/>
        <a:ext cx="8898879" cy="539168"/>
      </dsp:txXfrm>
    </dsp:sp>
    <dsp:sp modelId="{0FD246C4-5E2F-4F6D-95E7-E2CEEFADDE3A}">
      <dsp:nvSpPr>
        <dsp:cNvPr id="10" name="Oval 9"/>
        <dsp:cNvSpPr/>
      </dsp:nvSpPr>
      <dsp:spPr bwMode="white">
        <a:xfrm>
          <a:off x="589459" y="1010940"/>
          <a:ext cx="673960" cy="673960"/>
        </a:xfrm>
        <a:prstGeom prst="ellipse">
          <a:avLst/>
        </a:prstGeom>
      </dsp:spPr>
      <dsp:style>
        <a:lnRef idx="2">
          <a:schemeClr val="accent1"/>
        </a:lnRef>
        <a:fillRef idx="1">
          <a:schemeClr val="lt1"/>
        </a:fillRef>
        <a:effectRef idx="0">
          <a:scrgbClr r="0" g="0" b="0"/>
        </a:effectRef>
        <a:fontRef idx="minor"/>
      </dsp:style>
      <dsp:txXfrm>
        <a:off x="589459" y="1010940"/>
        <a:ext cx="673960" cy="673960"/>
      </dsp:txXfrm>
    </dsp:sp>
    <dsp:sp modelId="{8125DBB1-BC28-4D52-993C-310BF662BED4}">
      <dsp:nvSpPr>
        <dsp:cNvPr id="11" name="Rectangles 10"/>
        <dsp:cNvSpPr/>
      </dsp:nvSpPr>
      <dsp:spPr bwMode="white">
        <a:xfrm>
          <a:off x="1129241" y="1886985"/>
          <a:ext cx="8696077" cy="539168"/>
        </a:xfrm>
        <a:prstGeom prst="rect">
          <a:avLst/>
        </a:prstGeom>
      </dsp:spPr>
      <dsp:style>
        <a:lnRef idx="2">
          <a:schemeClr val="lt1"/>
        </a:lnRef>
        <a:fillRef idx="1">
          <a:schemeClr val="accent1"/>
        </a:fillRef>
        <a:effectRef idx="0">
          <a:scrgbClr r="0" g="0" b="0"/>
        </a:effectRef>
        <a:fontRef idx="minor">
          <a:schemeClr val="lt1"/>
        </a:fontRef>
      </dsp:style>
      <dsp:txBody>
        <a:bodyPr lIns="427964"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000" b="1" dirty="0">
              <a:solidFill>
                <a:schemeClr val="bg1"/>
              </a:solidFill>
              <a:sym typeface="+mn-ea"/>
            </a:rPr>
            <a:t>AIN application form is available on TIN website www.tin-nsdl.com .</a:t>
          </a:r>
        </a:p>
      </dsp:txBody>
      <dsp:txXfrm>
        <a:off x="1129241" y="1886985"/>
        <a:ext cx="8696077" cy="539168"/>
      </dsp:txXfrm>
    </dsp:sp>
    <dsp:sp modelId="{4128AB1A-B3B3-4F76-8492-947F8322DE01}">
      <dsp:nvSpPr>
        <dsp:cNvPr id="12" name="Oval 11"/>
        <dsp:cNvSpPr/>
      </dsp:nvSpPr>
      <dsp:spPr bwMode="white">
        <a:xfrm>
          <a:off x="792261" y="1819589"/>
          <a:ext cx="673960" cy="673960"/>
        </a:xfrm>
        <a:prstGeom prst="ellipse">
          <a:avLst/>
        </a:prstGeom>
      </dsp:spPr>
      <dsp:style>
        <a:lnRef idx="2">
          <a:schemeClr val="accent1"/>
        </a:lnRef>
        <a:fillRef idx="1">
          <a:schemeClr val="lt1"/>
        </a:fillRef>
        <a:effectRef idx="0">
          <a:scrgbClr r="0" g="0" b="0"/>
        </a:effectRef>
        <a:fontRef idx="minor"/>
      </dsp:style>
      <dsp:txXfrm>
        <a:off x="792261" y="1819589"/>
        <a:ext cx="673960" cy="673960"/>
      </dsp:txXfrm>
    </dsp:sp>
    <dsp:sp modelId="{0590AED0-9709-4F8E-83B0-0CDC7D08B50C}">
      <dsp:nvSpPr>
        <dsp:cNvPr id="13" name="Rectangles 12"/>
        <dsp:cNvSpPr/>
      </dsp:nvSpPr>
      <dsp:spPr bwMode="white">
        <a:xfrm>
          <a:off x="1129241" y="2695122"/>
          <a:ext cx="8696077" cy="539168"/>
        </a:xfrm>
        <a:prstGeom prst="rect">
          <a:avLst/>
        </a:prstGeom>
      </dsp:spPr>
      <dsp:style>
        <a:lnRef idx="2">
          <a:schemeClr val="lt1"/>
        </a:lnRef>
        <a:fillRef idx="1">
          <a:schemeClr val="accent1"/>
        </a:fillRef>
        <a:effectRef idx="0">
          <a:scrgbClr r="0" g="0" b="0"/>
        </a:effectRef>
        <a:fontRef idx="minor">
          <a:schemeClr val="lt1"/>
        </a:fontRef>
      </dsp:style>
      <dsp:txBody>
        <a:bodyPr lIns="427964"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000" b="1" dirty="0">
              <a:solidFill>
                <a:schemeClr val="bg1"/>
              </a:solidFill>
              <a:sym typeface="+mn-ea"/>
            </a:rPr>
            <a:t>AIN Form is to be submitted in physical form to the jurisdictional CIT.</a:t>
          </a:r>
        </a:p>
      </dsp:txBody>
      <dsp:txXfrm>
        <a:off x="1129241" y="2695122"/>
        <a:ext cx="8696077" cy="539168"/>
      </dsp:txXfrm>
    </dsp:sp>
    <dsp:sp modelId="{1A3B2D00-92D9-4937-AB62-143E5020653B}">
      <dsp:nvSpPr>
        <dsp:cNvPr id="14" name="Oval 13"/>
        <dsp:cNvSpPr/>
      </dsp:nvSpPr>
      <dsp:spPr bwMode="white">
        <a:xfrm>
          <a:off x="792261" y="2627726"/>
          <a:ext cx="673960" cy="673960"/>
        </a:xfrm>
        <a:prstGeom prst="ellipse">
          <a:avLst/>
        </a:prstGeom>
      </dsp:spPr>
      <dsp:style>
        <a:lnRef idx="2">
          <a:schemeClr val="accent1"/>
        </a:lnRef>
        <a:fillRef idx="1">
          <a:schemeClr val="lt1"/>
        </a:fillRef>
        <a:effectRef idx="0">
          <a:scrgbClr r="0" g="0" b="0"/>
        </a:effectRef>
        <a:fontRef idx="minor"/>
      </dsp:style>
      <dsp:txXfrm>
        <a:off x="792261" y="2627726"/>
        <a:ext cx="673960" cy="673960"/>
      </dsp:txXfrm>
    </dsp:sp>
    <dsp:sp modelId="{71BB18AF-E173-414B-9AB9-767A9D3C0663}">
      <dsp:nvSpPr>
        <dsp:cNvPr id="15" name="Rectangles 14"/>
        <dsp:cNvSpPr/>
      </dsp:nvSpPr>
      <dsp:spPr bwMode="white">
        <a:xfrm>
          <a:off x="926439" y="3503772"/>
          <a:ext cx="8898879" cy="539168"/>
        </a:xfrm>
        <a:prstGeom prst="rect">
          <a:avLst/>
        </a:prstGeom>
      </dsp:spPr>
      <dsp:style>
        <a:lnRef idx="2">
          <a:schemeClr val="lt1"/>
        </a:lnRef>
        <a:fillRef idx="1">
          <a:schemeClr val="accent1"/>
        </a:fillRef>
        <a:effectRef idx="0">
          <a:scrgbClr r="0" g="0" b="0"/>
        </a:effectRef>
        <a:fontRef idx="minor">
          <a:schemeClr val="lt1"/>
        </a:fontRef>
      </dsp:style>
      <dsp:txBody>
        <a:bodyPr lIns="427964"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000" b="1" dirty="0">
              <a:solidFill>
                <a:schemeClr val="bg1"/>
              </a:solidFill>
              <a:sym typeface="+mn-ea"/>
            </a:rPr>
            <a:t>The Accounts Office can register the AIN online and after registration, the AO can login with user ID and Password.    </a:t>
          </a:r>
        </a:p>
      </dsp:txBody>
      <dsp:txXfrm>
        <a:off x="926439" y="3503772"/>
        <a:ext cx="8898879" cy="539168"/>
      </dsp:txXfrm>
    </dsp:sp>
    <dsp:sp modelId="{3F486C74-F2B7-4C66-9202-53B6DEB40704}">
      <dsp:nvSpPr>
        <dsp:cNvPr id="16" name="Oval 15"/>
        <dsp:cNvSpPr/>
      </dsp:nvSpPr>
      <dsp:spPr bwMode="white">
        <a:xfrm>
          <a:off x="589459" y="3436376"/>
          <a:ext cx="673960" cy="673960"/>
        </a:xfrm>
        <a:prstGeom prst="ellipse">
          <a:avLst/>
        </a:prstGeom>
      </dsp:spPr>
      <dsp:style>
        <a:lnRef idx="2">
          <a:schemeClr val="accent1"/>
        </a:lnRef>
        <a:fillRef idx="1">
          <a:schemeClr val="lt1"/>
        </a:fillRef>
        <a:effectRef idx="0">
          <a:scrgbClr r="0" g="0" b="0"/>
        </a:effectRef>
        <a:fontRef idx="minor"/>
      </dsp:style>
      <dsp:txXfrm>
        <a:off x="589459" y="3436376"/>
        <a:ext cx="673960" cy="673960"/>
      </dsp:txXfrm>
    </dsp:sp>
    <dsp:sp modelId="{16CA725E-15C5-4B72-84D0-EA1BCCE6AB06}">
      <dsp:nvSpPr>
        <dsp:cNvPr id="17" name="Rectangles 16"/>
        <dsp:cNvSpPr/>
      </dsp:nvSpPr>
      <dsp:spPr bwMode="white">
        <a:xfrm>
          <a:off x="482936" y="4312421"/>
          <a:ext cx="9342382" cy="539168"/>
        </a:xfrm>
        <a:prstGeom prst="rect">
          <a:avLst/>
        </a:prstGeom>
      </dsp:spPr>
      <dsp:style>
        <a:lnRef idx="2">
          <a:schemeClr val="lt1"/>
        </a:lnRef>
        <a:fillRef idx="1">
          <a:schemeClr val="accent1"/>
        </a:fillRef>
        <a:effectRef idx="0">
          <a:scrgbClr r="0" g="0" b="0"/>
        </a:effectRef>
        <a:fontRef idx="minor">
          <a:schemeClr val="lt1"/>
        </a:fontRef>
      </dsp:style>
      <dsp:txBody>
        <a:bodyPr lIns="427964"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000" b="1" dirty="0">
              <a:solidFill>
                <a:schemeClr val="bg1"/>
              </a:solidFill>
              <a:sym typeface="+mn-ea"/>
            </a:rPr>
            <a:t>Upon login, the AO can view/download Book Identification Number (BIN) details and update demographic details etc.  </a:t>
          </a:r>
          <a:endParaRPr lang="en-US" sz="2000" b="1" dirty="0">
            <a:solidFill>
              <a:schemeClr val="bg1"/>
            </a:solidFill>
          </a:endParaRPr>
        </a:p>
      </dsp:txBody>
      <dsp:txXfrm>
        <a:off x="482936" y="4312421"/>
        <a:ext cx="9342382" cy="539168"/>
      </dsp:txXfrm>
    </dsp:sp>
    <dsp:sp modelId="{F693D6DE-3C58-4CA3-895D-ED57A16892B2}">
      <dsp:nvSpPr>
        <dsp:cNvPr id="18" name="Oval 17"/>
        <dsp:cNvSpPr/>
      </dsp:nvSpPr>
      <dsp:spPr bwMode="white">
        <a:xfrm>
          <a:off x="145956" y="4245025"/>
          <a:ext cx="673960" cy="673960"/>
        </a:xfrm>
        <a:prstGeom prst="ellipse">
          <a:avLst/>
        </a:prstGeom>
      </dsp:spPr>
      <dsp:style>
        <a:lnRef idx="2">
          <a:schemeClr val="accent1"/>
        </a:lnRef>
        <a:fillRef idx="1">
          <a:schemeClr val="lt1"/>
        </a:fillRef>
        <a:effectRef idx="0">
          <a:scrgbClr r="0" g="0" b="0"/>
        </a:effectRef>
        <a:fontRef idx="minor"/>
      </dsp:style>
      <dsp:txXfrm>
        <a:off x="145956" y="4245025"/>
        <a:ext cx="673960" cy="673960"/>
      </dsp:txXfrm>
    </dsp:sp>
    <dsp:sp modelId="{457BC101-C28B-4BDF-A9F1-59643AD3D73B}">
      <dsp:nvSpPr>
        <dsp:cNvPr id="3" name="Rectangles 2" hidden="1"/>
        <dsp:cNvSpPr/>
      </dsp:nvSpPr>
      <dsp:spPr bwMode="white">
        <a:xfrm>
          <a:off x="143770" y="109132"/>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43770" y="109132"/>
        <a:ext cx="36000" cy="36000"/>
      </dsp:txXfrm>
    </dsp:sp>
    <dsp:sp modelId="{1255FD8E-6125-4D36-8CCA-532896BBB29F}">
      <dsp:nvSpPr>
        <dsp:cNvPr id="5" name="Rectangles 4" hidden="1"/>
        <dsp:cNvSpPr/>
      </dsp:nvSpPr>
      <dsp:spPr bwMode="white">
        <a:xfrm>
          <a:off x="1151761" y="2542638"/>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151761" y="2542638"/>
        <a:ext cx="36000" cy="36000"/>
      </dsp:txXfrm>
    </dsp:sp>
    <dsp:sp modelId="{ABF636CD-9B40-486D-AB01-B7A22CB9ECE6}">
      <dsp:nvSpPr>
        <dsp:cNvPr id="6" name="Rectangles 5" hidden="1"/>
        <dsp:cNvSpPr/>
      </dsp:nvSpPr>
      <dsp:spPr bwMode="white">
        <a:xfrm>
          <a:off x="143770" y="4976143"/>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43770" y="4976143"/>
        <a:ext cx="36000" cy="36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9432290" cy="4845685"/>
        <a:chOff x="0" y="0"/>
        <a:chExt cx="9432290" cy="4845685"/>
      </a:xfrm>
    </dsp:grpSpPr>
    <dsp:sp modelId="{1DC2E69A-33E3-4996-987B-39998AF461C0}">
      <dsp:nvSpPr>
        <dsp:cNvPr id="3" name="Rounded Rectangle 2"/>
        <dsp:cNvSpPr/>
      </dsp:nvSpPr>
      <dsp:spPr bwMode="white">
        <a:xfrm>
          <a:off x="44884" y="880879"/>
          <a:ext cx="7262863" cy="872223"/>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80010" tIns="80010" rIns="80010" bIns="80010"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en-US" altLang="en-IN" dirty="0"/>
            <a:t>AIN Holder (Account Officer Identification Number)</a:t>
          </a:r>
        </a:p>
      </dsp:txBody>
      <dsp:txXfrm>
        <a:off x="44884" y="880879"/>
        <a:ext cx="7262863" cy="872223"/>
      </dsp:txXfrm>
    </dsp:sp>
    <dsp:sp modelId="{BFA9A5EC-8007-45D9-9BF8-D9B6FF81F610}">
      <dsp:nvSpPr>
        <dsp:cNvPr id="4" name="Rounded Rectangle 3"/>
        <dsp:cNvSpPr/>
      </dsp:nvSpPr>
      <dsp:spPr bwMode="white">
        <a:xfrm>
          <a:off x="72885" y="1654554"/>
          <a:ext cx="7262863" cy="872223"/>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80010" tIns="80010" rIns="80010" bIns="80010"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en-US" altLang="en-IN" dirty="0"/>
            <a:t>24G   ( Monthly Statement) for BIN Generation. </a:t>
          </a:r>
        </a:p>
      </dsp:txBody>
      <dsp:txXfrm>
        <a:off x="72885" y="1654554"/>
        <a:ext cx="7262863" cy="872223"/>
      </dsp:txXfrm>
    </dsp:sp>
    <dsp:sp modelId="{B7F437C1-3EE0-4487-AF3F-FEC58E4A6F17}">
      <dsp:nvSpPr>
        <dsp:cNvPr id="5" name="Rounded Rectangle 4"/>
        <dsp:cNvSpPr/>
      </dsp:nvSpPr>
      <dsp:spPr bwMode="white">
        <a:xfrm>
          <a:off x="64208" y="2240322"/>
          <a:ext cx="7262863" cy="872223"/>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80010" tIns="80010" rIns="80010" bIns="80010"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en-US" altLang="en-IN" dirty="0"/>
            <a:t>Details of TAN and the Total TDS Amount</a:t>
          </a:r>
        </a:p>
      </dsp:txBody>
      <dsp:txXfrm>
        <a:off x="64208" y="2240322"/>
        <a:ext cx="7262863" cy="872223"/>
      </dsp:txXfrm>
    </dsp:sp>
    <dsp:sp modelId="{E68BD382-8F6A-4C94-9F78-D0DD2E8CABB1}">
      <dsp:nvSpPr>
        <dsp:cNvPr id="6" name="Rounded Rectangle 5"/>
        <dsp:cNvSpPr/>
      </dsp:nvSpPr>
      <dsp:spPr bwMode="white">
        <a:xfrm>
          <a:off x="70130" y="2998840"/>
          <a:ext cx="7262863" cy="872223"/>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80010" tIns="80010" rIns="80010" bIns="80010"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en-US" altLang="en-IN" dirty="0"/>
            <a:t>Some correct TANs and Some False TANs inserted by Third Party Manipulator </a:t>
          </a:r>
        </a:p>
      </dsp:txBody>
      <dsp:txXfrm>
        <a:off x="70130" y="2998840"/>
        <a:ext cx="7262863" cy="872223"/>
      </dsp:txXfrm>
    </dsp:sp>
    <dsp:sp modelId="{C7C8B092-38C7-4958-9035-E57411985D74}">
      <dsp:nvSpPr>
        <dsp:cNvPr id="7" name="Rounded Rectangle 6"/>
        <dsp:cNvSpPr/>
      </dsp:nvSpPr>
      <dsp:spPr bwMode="white">
        <a:xfrm>
          <a:off x="80700" y="3946571"/>
          <a:ext cx="7262863" cy="872223"/>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80010" tIns="80010" rIns="80010" bIns="80010"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en-US" altLang="en-IN" dirty="0"/>
            <a:t>TDS Quarterly Statements to be filed by respective TAN Holders/</a:t>
          </a:r>
          <a:r>
            <a:rPr lang="en-US" altLang="en-IN" dirty="0" err="1"/>
            <a:t>Deductors</a:t>
          </a:r>
          <a:r>
            <a:rPr lang="en-US" altLang="en-IN" dirty="0"/>
            <a:t> in Form 24Q/26Q</a:t>
          </a:r>
        </a:p>
      </dsp:txBody>
      <dsp:txXfrm>
        <a:off x="80700" y="3946571"/>
        <a:ext cx="7262863" cy="872223"/>
      </dsp:txXfrm>
    </dsp:sp>
    <dsp:sp modelId="{7F7C847C-DBCE-4215-AD89-0BE14F4B1BE4}">
      <dsp:nvSpPr>
        <dsp:cNvPr id="8" name="Down Arrow 7"/>
        <dsp:cNvSpPr/>
      </dsp:nvSpPr>
      <dsp:spPr bwMode="white">
        <a:xfrm>
          <a:off x="6704882" y="1040623"/>
          <a:ext cx="566945" cy="566945"/>
        </a:xfrm>
        <a:prstGeom prst="downArrow">
          <a:avLst>
            <a:gd name="adj1" fmla="val 55000"/>
            <a:gd name="adj2" fmla="val 45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29210" tIns="29210" rIns="29210" bIns="29210" anchor="ctr"/>
        <a:lstStyle>
          <a:lvl1pPr algn="ctr">
            <a:defRPr sz="23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endParaRPr lang="en-IN">
            <a:solidFill>
              <a:schemeClr val="dk1"/>
            </a:solidFill>
          </a:endParaRPr>
        </a:p>
      </dsp:txBody>
      <dsp:txXfrm>
        <a:off x="6704882" y="1040623"/>
        <a:ext cx="566945" cy="566945"/>
      </dsp:txXfrm>
    </dsp:sp>
    <dsp:sp modelId="{261626AF-D4D5-4E75-9ABC-C9FD2DEAC320}">
      <dsp:nvSpPr>
        <dsp:cNvPr id="9" name="Down Arrow 8"/>
        <dsp:cNvSpPr/>
      </dsp:nvSpPr>
      <dsp:spPr bwMode="white">
        <a:xfrm>
          <a:off x="6757942" y="1856053"/>
          <a:ext cx="566945" cy="566945"/>
        </a:xfrm>
        <a:prstGeom prst="downArrow">
          <a:avLst>
            <a:gd name="adj1" fmla="val 55000"/>
            <a:gd name="adj2" fmla="val 45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29210" tIns="29210" rIns="29210" bIns="29210" anchor="ctr"/>
        <a:lstStyle>
          <a:lvl1pPr algn="ctr">
            <a:defRPr sz="23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endParaRPr lang="en-IN">
            <a:solidFill>
              <a:schemeClr val="dk1"/>
            </a:solidFill>
          </a:endParaRPr>
        </a:p>
      </dsp:txBody>
      <dsp:txXfrm>
        <a:off x="6757942" y="1856053"/>
        <a:ext cx="566945" cy="566945"/>
      </dsp:txXfrm>
    </dsp:sp>
    <dsp:sp modelId="{67EE4F95-482F-4265-BDB8-CD90945BC65C}">
      <dsp:nvSpPr>
        <dsp:cNvPr id="10" name="Down Arrow 9"/>
        <dsp:cNvSpPr/>
      </dsp:nvSpPr>
      <dsp:spPr bwMode="white">
        <a:xfrm>
          <a:off x="6805843" y="2672973"/>
          <a:ext cx="566945" cy="566945"/>
        </a:xfrm>
        <a:prstGeom prst="downArrow">
          <a:avLst>
            <a:gd name="adj1" fmla="val 55000"/>
            <a:gd name="adj2" fmla="val 45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29210" tIns="29210" rIns="29210" bIns="29210" anchor="ctr"/>
        <a:lstStyle>
          <a:lvl1pPr algn="ctr">
            <a:defRPr sz="23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endParaRPr lang="en-IN">
            <a:solidFill>
              <a:schemeClr val="dk1"/>
            </a:solidFill>
          </a:endParaRPr>
        </a:p>
      </dsp:txBody>
      <dsp:txXfrm>
        <a:off x="6805843" y="2672973"/>
        <a:ext cx="566945" cy="566945"/>
      </dsp:txXfrm>
    </dsp:sp>
    <dsp:sp modelId="{0E864335-82B7-4314-9BCE-3BA09FAB405F}">
      <dsp:nvSpPr>
        <dsp:cNvPr id="11" name="Down Arrow 10"/>
        <dsp:cNvSpPr/>
      </dsp:nvSpPr>
      <dsp:spPr bwMode="white">
        <a:xfrm>
          <a:off x="6846680" y="3633645"/>
          <a:ext cx="566945" cy="566945"/>
        </a:xfrm>
        <a:prstGeom prst="downArrow">
          <a:avLst>
            <a:gd name="adj1" fmla="val 55000"/>
            <a:gd name="adj2" fmla="val 45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29210" tIns="29210" rIns="29210" bIns="29210" anchor="ctr"/>
        <a:lstStyle>
          <a:lvl1pPr algn="ctr">
            <a:defRPr sz="23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endParaRPr lang="en-IN">
            <a:solidFill>
              <a:schemeClr val="dk1"/>
            </a:solidFill>
          </a:endParaRPr>
        </a:p>
      </dsp:txBody>
      <dsp:txXfrm>
        <a:off x="6846680" y="3633645"/>
        <a:ext cx="566945" cy="566945"/>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6682721" cy="3477552"/>
        <a:chOff x="0" y="0"/>
        <a:chExt cx="6682721" cy="3477552"/>
      </a:xfrm>
    </dsp:grpSpPr>
    <dsp:sp modelId="{7CE53687-A813-406B-AFAD-9E0CCF9163DC}">
      <dsp:nvSpPr>
        <dsp:cNvPr id="5" name="Rectangles 4"/>
        <dsp:cNvSpPr/>
      </dsp:nvSpPr>
      <dsp:spPr bwMode="white">
        <a:xfrm>
          <a:off x="0" y="637798"/>
          <a:ext cx="6682721" cy="176400"/>
        </a:xfrm>
        <a:prstGeom prst="rect">
          <a:avLst/>
        </a:prstGeom>
      </dsp:spPr>
      <dsp:style>
        <a:lnRef idx="2">
          <a:schemeClr val="accent1"/>
        </a:lnRef>
        <a:fillRef idx="1">
          <a:schemeClr val="accent1">
            <a:alpha val="90000"/>
            <a:tint val="40000"/>
          </a:schemeClr>
        </a:fillRef>
        <a:effectRef idx="0">
          <a:scrgbClr r="0" g="0" b="0"/>
        </a:effectRef>
        <a:fontRef idx="minor"/>
      </dsp:style>
      <dsp:txBody>
        <a:bodyPr lIns="518653" tIns="145795" rIns="518653" bIns="49784" anchor="t"/>
        <a:lstStyle>
          <a:lvl1pPr algn="l">
            <a:defRPr sz="7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endParaRPr>
            <a:solidFill>
              <a:schemeClr val="dk1"/>
            </a:solidFill>
          </a:endParaRPr>
        </a:p>
      </dsp:txBody>
      <dsp:txXfrm>
        <a:off x="0" y="637798"/>
        <a:ext cx="6682721" cy="176400"/>
      </dsp:txXfrm>
    </dsp:sp>
    <dsp:sp modelId="{CF68E6E8-2BD8-4277-835A-52400C3CA878}">
      <dsp:nvSpPr>
        <dsp:cNvPr id="4" name="Rounded Rectangle 3"/>
        <dsp:cNvSpPr/>
      </dsp:nvSpPr>
      <dsp:spPr bwMode="white">
        <a:xfrm>
          <a:off x="324406" y="0"/>
          <a:ext cx="6358315" cy="706639"/>
        </a:xfrm>
        <a:prstGeom prst="roundRect">
          <a:avLst/>
        </a:prstGeom>
      </dsp:spPr>
      <dsp:style>
        <a:lnRef idx="2">
          <a:schemeClr val="accent1">
            <a:shade val="80000"/>
          </a:schemeClr>
        </a:lnRef>
        <a:fillRef idx="1">
          <a:schemeClr val="lt1"/>
        </a:fillRef>
        <a:effectRef idx="0">
          <a:scrgbClr r="0" g="0" b="0"/>
        </a:effectRef>
        <a:fontRef idx="minor">
          <a:schemeClr val="lt1"/>
        </a:fontRef>
      </dsp:style>
      <dsp:txBody>
        <a:bodyPr lIns="176813" tIns="0" rIns="176813" bIns="0" anchor="ctr"/>
        <a:lstStyle>
          <a:lvl1pPr algn="l">
            <a:defRPr sz="700"/>
          </a:lvl1pPr>
          <a:lvl2pPr marL="57150" indent="-57150" algn="l">
            <a:defRPr sz="500"/>
          </a:lvl2pPr>
          <a:lvl3pPr marL="114300" indent="-57150" algn="l">
            <a:defRPr sz="500"/>
          </a:lvl3pPr>
          <a:lvl4pPr marL="171450" indent="-57150" algn="l">
            <a:defRPr sz="500"/>
          </a:lvl4pPr>
          <a:lvl5pPr marL="228600" indent="-57150" algn="l">
            <a:defRPr sz="500"/>
          </a:lvl5pPr>
          <a:lvl6pPr marL="285750" indent="-57150" algn="l">
            <a:defRPr sz="500"/>
          </a:lvl6pPr>
          <a:lvl7pPr marL="342900" indent="-57150" algn="l">
            <a:defRPr sz="500"/>
          </a:lvl7pPr>
          <a:lvl8pPr marL="400050" indent="-57150" algn="l">
            <a:defRPr sz="500"/>
          </a:lvl8pPr>
          <a:lvl9pPr marL="457200" indent="-57150" algn="l">
            <a:defRPr sz="500"/>
          </a:lvl9pPr>
        </a:lstStyle>
        <a:p>
          <a:pPr lvl="0">
            <a:lnSpc>
              <a:spcPct val="100000"/>
            </a:lnSpc>
            <a:spcBef>
              <a:spcPct val="0"/>
            </a:spcBef>
            <a:spcAft>
              <a:spcPct val="35000"/>
            </a:spcAft>
          </a:pPr>
          <a:r>
            <a:rPr lang="en-US" sz="1600" b="1" dirty="0">
              <a:solidFill>
                <a:schemeClr val="dk1"/>
              </a:solidFill>
              <a:sym typeface="+mn-ea"/>
            </a:rPr>
            <a:t>If Form 24G is filed with wrong entries, the TDS claimed by the bogus TAN holders will match at the time of processing Form 24Q and Form 26Q. </a:t>
          </a:r>
          <a:endParaRPr lang="en-US" sz="1600" b="1" dirty="0">
            <a:solidFill>
              <a:schemeClr val="dk1"/>
            </a:solidFill>
          </a:endParaRPr>
        </a:p>
      </dsp:txBody>
      <dsp:txXfrm>
        <a:off x="324406" y="0"/>
        <a:ext cx="6358315" cy="706639"/>
      </dsp:txXfrm>
    </dsp:sp>
    <dsp:sp modelId="{E29DB8EF-1BE6-4803-8F8F-806227DB821D}">
      <dsp:nvSpPr>
        <dsp:cNvPr id="8" name="Rectangles 7"/>
        <dsp:cNvSpPr/>
      </dsp:nvSpPr>
      <dsp:spPr bwMode="white">
        <a:xfrm>
          <a:off x="0" y="1395174"/>
          <a:ext cx="6682721" cy="176400"/>
        </a:xfrm>
        <a:prstGeom prst="rect">
          <a:avLst/>
        </a:prstGeom>
      </dsp:spPr>
      <dsp:style>
        <a:lnRef idx="2">
          <a:schemeClr val="accent1"/>
        </a:lnRef>
        <a:fillRef idx="1">
          <a:schemeClr val="accent1">
            <a:alpha val="90000"/>
            <a:tint val="40000"/>
          </a:schemeClr>
        </a:fillRef>
        <a:effectRef idx="0">
          <a:scrgbClr r="0" g="0" b="0"/>
        </a:effectRef>
        <a:fontRef idx="minor"/>
      </dsp:style>
      <dsp:txBody>
        <a:bodyPr lIns="518653" tIns="145795" rIns="518653" bIns="49784" anchor="t"/>
        <a:lstStyle>
          <a:lvl1pPr algn="l">
            <a:defRPr sz="7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endParaRPr>
            <a:solidFill>
              <a:schemeClr val="dk1"/>
            </a:solidFill>
          </a:endParaRPr>
        </a:p>
      </dsp:txBody>
      <dsp:txXfrm>
        <a:off x="0" y="1395174"/>
        <a:ext cx="6682721" cy="176400"/>
      </dsp:txXfrm>
    </dsp:sp>
    <dsp:sp modelId="{673ABB13-3F57-4484-9DF7-D54298412B31}">
      <dsp:nvSpPr>
        <dsp:cNvPr id="7" name="Rounded Rectangle 6"/>
        <dsp:cNvSpPr/>
      </dsp:nvSpPr>
      <dsp:spPr bwMode="white">
        <a:xfrm>
          <a:off x="318225" y="851998"/>
          <a:ext cx="6364496" cy="646496"/>
        </a:xfrm>
        <a:prstGeom prst="roundRect">
          <a:avLst/>
        </a:prstGeom>
      </dsp:spPr>
      <dsp:style>
        <a:lnRef idx="2">
          <a:schemeClr val="accent1">
            <a:shade val="80000"/>
          </a:schemeClr>
        </a:lnRef>
        <a:fillRef idx="1">
          <a:schemeClr val="lt1"/>
        </a:fillRef>
        <a:effectRef idx="0">
          <a:scrgbClr r="0" g="0" b="0"/>
        </a:effectRef>
        <a:fontRef idx="minor">
          <a:schemeClr val="lt1"/>
        </a:fontRef>
      </dsp:style>
      <dsp:txBody>
        <a:bodyPr lIns="176813" tIns="0" rIns="176813" bIns="0" anchor="ctr"/>
        <a:lstStyle>
          <a:lvl1pPr algn="l">
            <a:defRPr sz="700"/>
          </a:lvl1pPr>
          <a:lvl2pPr marL="57150" indent="-57150" algn="l">
            <a:defRPr sz="500"/>
          </a:lvl2pPr>
          <a:lvl3pPr marL="114300" indent="-57150" algn="l">
            <a:defRPr sz="500"/>
          </a:lvl3pPr>
          <a:lvl4pPr marL="171450" indent="-57150" algn="l">
            <a:defRPr sz="500"/>
          </a:lvl4pPr>
          <a:lvl5pPr marL="228600" indent="-57150" algn="l">
            <a:defRPr sz="500"/>
          </a:lvl5pPr>
          <a:lvl6pPr marL="285750" indent="-57150" algn="l">
            <a:defRPr sz="500"/>
          </a:lvl6pPr>
          <a:lvl7pPr marL="342900" indent="-57150" algn="l">
            <a:defRPr sz="500"/>
          </a:lvl7pPr>
          <a:lvl8pPr marL="400050" indent="-57150" algn="l">
            <a:defRPr sz="500"/>
          </a:lvl8pPr>
          <a:lvl9pPr marL="457200" indent="-57150" algn="l">
            <a:defRPr sz="500"/>
          </a:lvl9pPr>
        </a:lstStyle>
        <a:p>
          <a:pPr lvl="0">
            <a:lnSpc>
              <a:spcPct val="100000"/>
            </a:lnSpc>
            <a:spcBef>
              <a:spcPct val="0"/>
            </a:spcBef>
            <a:spcAft>
              <a:spcPct val="35000"/>
            </a:spcAft>
            <a:buFont typeface="Arial" panose="020B0604020202020204" pitchFamily="34" charset="0"/>
            <a:buChar char="•"/>
          </a:pPr>
          <a:r>
            <a:rPr lang="en-US" sz="1600" b="1" dirty="0">
              <a:solidFill>
                <a:schemeClr val="dk1"/>
              </a:solidFill>
              <a:sym typeface="+mn-ea"/>
            </a:rPr>
            <a:t>Further, the bogus PAN holders, who were linked to the above bogus TANs would be filing returns and receiving refunds. </a:t>
          </a:r>
          <a:endParaRPr lang="en-IN" sz="1600" dirty="0">
            <a:solidFill>
              <a:schemeClr val="dk1"/>
            </a:solidFill>
          </a:endParaRPr>
        </a:p>
      </dsp:txBody>
      <dsp:txXfrm>
        <a:off x="318225" y="851998"/>
        <a:ext cx="6364496" cy="646496"/>
      </dsp:txXfrm>
    </dsp:sp>
    <dsp:sp modelId="{D11BBD7F-157A-4519-A3E5-19CDD88D14CB}">
      <dsp:nvSpPr>
        <dsp:cNvPr id="11" name="Rectangles 10"/>
        <dsp:cNvSpPr/>
      </dsp:nvSpPr>
      <dsp:spPr bwMode="white">
        <a:xfrm>
          <a:off x="0" y="2280296"/>
          <a:ext cx="6682721" cy="176400"/>
        </a:xfrm>
        <a:prstGeom prst="rect">
          <a:avLst/>
        </a:prstGeom>
      </dsp:spPr>
      <dsp:style>
        <a:lnRef idx="2">
          <a:schemeClr val="accent1"/>
        </a:lnRef>
        <a:fillRef idx="1">
          <a:schemeClr val="accent1">
            <a:alpha val="90000"/>
            <a:tint val="40000"/>
          </a:schemeClr>
        </a:fillRef>
        <a:effectRef idx="0">
          <a:scrgbClr r="0" g="0" b="0"/>
        </a:effectRef>
        <a:fontRef idx="minor"/>
      </dsp:style>
      <dsp:txBody>
        <a:bodyPr lIns="518653" tIns="145795" rIns="518653" bIns="49784" anchor="t"/>
        <a:lstStyle>
          <a:lvl1pPr algn="l">
            <a:defRPr sz="7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endParaRPr>
            <a:solidFill>
              <a:schemeClr val="dk1"/>
            </a:solidFill>
          </a:endParaRPr>
        </a:p>
      </dsp:txBody>
      <dsp:txXfrm>
        <a:off x="0" y="2280296"/>
        <a:ext cx="6682721" cy="176400"/>
      </dsp:txXfrm>
    </dsp:sp>
    <dsp:sp modelId="{14E08A4C-83FE-485D-BC76-374DF0FA22C8}">
      <dsp:nvSpPr>
        <dsp:cNvPr id="10" name="Rounded Rectangle 9"/>
        <dsp:cNvSpPr/>
      </dsp:nvSpPr>
      <dsp:spPr bwMode="white">
        <a:xfrm>
          <a:off x="318225" y="1602831"/>
          <a:ext cx="6364496" cy="774243"/>
        </a:xfrm>
        <a:prstGeom prst="roundRect">
          <a:avLst/>
        </a:prstGeom>
      </dsp:spPr>
      <dsp:style>
        <a:lnRef idx="2">
          <a:schemeClr val="accent1">
            <a:shade val="80000"/>
          </a:schemeClr>
        </a:lnRef>
        <a:fillRef idx="1">
          <a:schemeClr val="lt1"/>
        </a:fillRef>
        <a:effectRef idx="0">
          <a:scrgbClr r="0" g="0" b="0"/>
        </a:effectRef>
        <a:fontRef idx="minor">
          <a:schemeClr val="lt1"/>
        </a:fontRef>
      </dsp:style>
      <dsp:txBody>
        <a:bodyPr lIns="176813" tIns="0" rIns="176813" bIns="0" anchor="ctr"/>
        <a:lstStyle>
          <a:lvl1pPr algn="l">
            <a:defRPr sz="700"/>
          </a:lvl1pPr>
          <a:lvl2pPr marL="57150" indent="-57150" algn="l">
            <a:defRPr sz="500"/>
          </a:lvl2pPr>
          <a:lvl3pPr marL="114300" indent="-57150" algn="l">
            <a:defRPr sz="500"/>
          </a:lvl3pPr>
          <a:lvl4pPr marL="171450" indent="-57150" algn="l">
            <a:defRPr sz="500"/>
          </a:lvl4pPr>
          <a:lvl5pPr marL="228600" indent="-57150" algn="l">
            <a:defRPr sz="500"/>
          </a:lvl5pPr>
          <a:lvl6pPr marL="285750" indent="-57150" algn="l">
            <a:defRPr sz="500"/>
          </a:lvl6pPr>
          <a:lvl7pPr marL="342900" indent="-57150" algn="l">
            <a:defRPr sz="500"/>
          </a:lvl7pPr>
          <a:lvl8pPr marL="400050" indent="-57150" algn="l">
            <a:defRPr sz="500"/>
          </a:lvl8pPr>
          <a:lvl9pPr marL="457200" indent="-57150" algn="l">
            <a:defRPr sz="500"/>
          </a:lvl9pPr>
        </a:lstStyle>
        <a:p>
          <a:pPr lvl="0">
            <a:lnSpc>
              <a:spcPct val="100000"/>
            </a:lnSpc>
            <a:spcBef>
              <a:spcPct val="0"/>
            </a:spcBef>
            <a:spcAft>
              <a:spcPct val="35000"/>
            </a:spcAft>
            <a:buFont typeface="Arial" panose="020B0604020202020204" pitchFamily="34" charset="0"/>
            <a:buChar char="•"/>
          </a:pPr>
          <a:r>
            <a:rPr lang="en-US" sz="1600" b="1" dirty="0">
              <a:solidFill>
                <a:schemeClr val="dk1"/>
              </a:solidFill>
              <a:sym typeface="+mn-ea"/>
            </a:rPr>
            <a:t>Often Form 24G is revised by filing the correction statements without the knowledge of the AIN Holder, as the login Id and Password credentials are handed over to the third party. </a:t>
          </a:r>
          <a:endParaRPr lang="en-IN" sz="1600" dirty="0">
            <a:solidFill>
              <a:schemeClr val="dk1"/>
            </a:solidFill>
          </a:endParaRPr>
        </a:p>
      </dsp:txBody>
      <dsp:txXfrm>
        <a:off x="318225" y="1602831"/>
        <a:ext cx="6364496" cy="774243"/>
      </dsp:txXfrm>
    </dsp:sp>
    <dsp:sp modelId="{14101978-DD22-41B5-AF58-BA646CE11F3D}">
      <dsp:nvSpPr>
        <dsp:cNvPr id="14" name="Rectangles 13"/>
        <dsp:cNvSpPr/>
      </dsp:nvSpPr>
      <dsp:spPr bwMode="white">
        <a:xfrm>
          <a:off x="0" y="3266673"/>
          <a:ext cx="6682721" cy="176400"/>
        </a:xfrm>
        <a:prstGeom prst="rect">
          <a:avLst/>
        </a:prstGeom>
      </dsp:spPr>
      <dsp:style>
        <a:lnRef idx="2">
          <a:schemeClr val="accent1"/>
        </a:lnRef>
        <a:fillRef idx="1">
          <a:schemeClr val="accent1">
            <a:alpha val="90000"/>
            <a:tint val="40000"/>
          </a:schemeClr>
        </a:fillRef>
        <a:effectRef idx="0">
          <a:scrgbClr r="0" g="0" b="0"/>
        </a:effectRef>
        <a:fontRef idx="minor"/>
      </dsp:style>
      <dsp:txBody>
        <a:bodyPr lIns="518653" tIns="145795" rIns="518653" bIns="49784" anchor="t"/>
        <a:lstStyle>
          <a:lvl1pPr algn="l">
            <a:defRPr sz="7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endParaRPr>
            <a:solidFill>
              <a:schemeClr val="dk1"/>
            </a:solidFill>
          </a:endParaRPr>
        </a:p>
      </dsp:txBody>
      <dsp:txXfrm>
        <a:off x="0" y="3266673"/>
        <a:ext cx="6682721" cy="176400"/>
      </dsp:txXfrm>
    </dsp:sp>
    <dsp:sp modelId="{A1AE28A6-894E-4F97-A677-E504DB37536D}">
      <dsp:nvSpPr>
        <dsp:cNvPr id="13" name="Rounded Rectangle 12"/>
        <dsp:cNvSpPr/>
      </dsp:nvSpPr>
      <dsp:spPr bwMode="white">
        <a:xfrm>
          <a:off x="317928" y="2602056"/>
          <a:ext cx="6364793" cy="875496"/>
        </a:xfrm>
        <a:prstGeom prst="roundRect">
          <a:avLst/>
        </a:prstGeom>
      </dsp:spPr>
      <dsp:style>
        <a:lnRef idx="2">
          <a:schemeClr val="accent1">
            <a:shade val="80000"/>
          </a:schemeClr>
        </a:lnRef>
        <a:fillRef idx="1">
          <a:schemeClr val="lt1"/>
        </a:fillRef>
        <a:effectRef idx="0">
          <a:scrgbClr r="0" g="0" b="0"/>
        </a:effectRef>
        <a:fontRef idx="minor">
          <a:schemeClr val="lt1"/>
        </a:fontRef>
      </dsp:style>
      <dsp:txBody>
        <a:bodyPr lIns="176813" tIns="0" rIns="176813" bIns="0" anchor="ctr"/>
        <a:lstStyle>
          <a:lvl1pPr algn="l">
            <a:defRPr sz="700"/>
          </a:lvl1pPr>
          <a:lvl2pPr marL="57150" indent="-57150" algn="l">
            <a:defRPr sz="500"/>
          </a:lvl2pPr>
          <a:lvl3pPr marL="114300" indent="-57150" algn="l">
            <a:defRPr sz="500"/>
          </a:lvl3pPr>
          <a:lvl4pPr marL="171450" indent="-57150" algn="l">
            <a:defRPr sz="500"/>
          </a:lvl4pPr>
          <a:lvl5pPr marL="228600" indent="-57150" algn="l">
            <a:defRPr sz="500"/>
          </a:lvl5pPr>
          <a:lvl6pPr marL="285750" indent="-57150" algn="l">
            <a:defRPr sz="500"/>
          </a:lvl6pPr>
          <a:lvl7pPr marL="342900" indent="-57150" algn="l">
            <a:defRPr sz="500"/>
          </a:lvl7pPr>
          <a:lvl8pPr marL="400050" indent="-57150" algn="l">
            <a:defRPr sz="500"/>
          </a:lvl8pPr>
          <a:lvl9pPr marL="457200" indent="-57150" algn="l">
            <a:defRPr sz="500"/>
          </a:lvl9pPr>
        </a:lstStyle>
        <a:p>
          <a:pPr lvl="0">
            <a:lnSpc>
              <a:spcPct val="100000"/>
            </a:lnSpc>
            <a:spcBef>
              <a:spcPct val="0"/>
            </a:spcBef>
            <a:spcAft>
              <a:spcPct val="35000"/>
            </a:spcAft>
          </a:pPr>
          <a:r>
            <a:rPr lang="en-US" sz="1600" b="1" dirty="0">
              <a:solidFill>
                <a:schemeClr val="dk1"/>
              </a:solidFill>
              <a:sym typeface="+mn-ea"/>
            </a:rPr>
            <a:t>For Example, it was observed that there was sudden increase in TDS deducted from one STO in FY 2020-21. During the FY 2020-21, that STO submitted a data of Rs.2,10,25,949/- to the auditor. But the auditor had filed TDS return for Rs.25,83,98,009/-. </a:t>
          </a:r>
          <a:endParaRPr>
            <a:solidFill>
              <a:schemeClr val="dk1"/>
            </a:solidFill>
          </a:endParaRPr>
        </a:p>
      </dsp:txBody>
      <dsp:txXfrm>
        <a:off x="317928" y="2602056"/>
        <a:ext cx="6364793" cy="875496"/>
      </dsp:txXfrm>
    </dsp:sp>
    <dsp:sp modelId="{218B15E0-3041-4066-A90C-AD8724D98C5D}">
      <dsp:nvSpPr>
        <dsp:cNvPr id="3" name="Rectangles 2" hidden="1"/>
        <dsp:cNvSpPr/>
      </dsp:nvSpPr>
      <dsp:spPr>
        <a:xfrm>
          <a:off x="0" y="34479"/>
          <a:ext cx="324406" cy="706639"/>
        </a:xfrm>
        <a:prstGeom prst="rect">
          <a:avLst/>
        </a:prstGeom>
      </dsp:spPr>
      <dsp:txXfrm>
        <a:off x="0" y="34479"/>
        <a:ext cx="324406" cy="706639"/>
      </dsp:txXfrm>
    </dsp:sp>
    <dsp:sp modelId="{9B58E5D7-8251-4122-B5C5-016F0B453CFC}">
      <dsp:nvSpPr>
        <dsp:cNvPr id="6" name="Rectangles 5" hidden="1"/>
        <dsp:cNvSpPr/>
      </dsp:nvSpPr>
      <dsp:spPr>
        <a:xfrm>
          <a:off x="0" y="851998"/>
          <a:ext cx="318225" cy="646496"/>
        </a:xfrm>
        <a:prstGeom prst="rect">
          <a:avLst/>
        </a:prstGeom>
      </dsp:spPr>
      <dsp:txXfrm>
        <a:off x="0" y="851998"/>
        <a:ext cx="318225" cy="646496"/>
      </dsp:txXfrm>
    </dsp:sp>
    <dsp:sp modelId="{8F6D681F-0487-40B3-BCDF-BE6C2DD6FFD7}">
      <dsp:nvSpPr>
        <dsp:cNvPr id="9" name="Rectangles 8" hidden="1"/>
        <dsp:cNvSpPr/>
      </dsp:nvSpPr>
      <dsp:spPr>
        <a:xfrm>
          <a:off x="0" y="1609374"/>
          <a:ext cx="318225" cy="774243"/>
        </a:xfrm>
        <a:prstGeom prst="rect">
          <a:avLst/>
        </a:prstGeom>
      </dsp:spPr>
      <dsp:txXfrm>
        <a:off x="0" y="1609374"/>
        <a:ext cx="318225" cy="774243"/>
      </dsp:txXfrm>
    </dsp:sp>
    <dsp:sp modelId="{42D0BA2C-93F4-48D0-9DC6-CDD4261AB837}">
      <dsp:nvSpPr>
        <dsp:cNvPr id="12" name="Rectangles 11" hidden="1"/>
        <dsp:cNvSpPr/>
      </dsp:nvSpPr>
      <dsp:spPr>
        <a:xfrm>
          <a:off x="0" y="2494496"/>
          <a:ext cx="317928" cy="875496"/>
        </a:xfrm>
        <a:prstGeom prst="rect">
          <a:avLst/>
        </a:prstGeom>
      </dsp:spPr>
      <dsp:txXfrm>
        <a:off x="0" y="2494496"/>
        <a:ext cx="317928" cy="875496"/>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6682721" cy="3477552"/>
        <a:chOff x="0" y="0"/>
        <a:chExt cx="6682721" cy="3477552"/>
      </a:xfrm>
    </dsp:grpSpPr>
    <dsp:sp modelId="{7CE53687-A813-406B-AFAD-9E0CCF9163DC}">
      <dsp:nvSpPr>
        <dsp:cNvPr id="5" name="Rectangles 4"/>
        <dsp:cNvSpPr/>
      </dsp:nvSpPr>
      <dsp:spPr bwMode="white">
        <a:xfrm>
          <a:off x="0" y="870504"/>
          <a:ext cx="6682721" cy="252000"/>
        </a:xfrm>
        <a:prstGeom prst="rect">
          <a:avLst/>
        </a:prstGeom>
      </dsp:spPr>
      <dsp:style>
        <a:lnRef idx="2">
          <a:schemeClr val="accent1"/>
        </a:lnRef>
        <a:fillRef idx="1">
          <a:schemeClr val="accent1">
            <a:alpha val="90000"/>
            <a:tint val="40000"/>
          </a:schemeClr>
        </a:fillRef>
        <a:effectRef idx="0">
          <a:scrgbClr r="0" g="0" b="0"/>
        </a:effectRef>
        <a:fontRef idx="minor"/>
      </dsp:style>
      <dsp:txBody>
        <a:bodyPr lIns="518653" tIns="208279" rIns="518653" bIns="71120" anchor="t"/>
        <a:lstStyle>
          <a:lvl1pPr algn="l">
            <a:defRPr sz="10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endParaRPr>
            <a:solidFill>
              <a:schemeClr val="dk1"/>
            </a:solidFill>
          </a:endParaRPr>
        </a:p>
      </dsp:txBody>
      <dsp:txXfrm>
        <a:off x="0" y="870504"/>
        <a:ext cx="6682721" cy="252000"/>
      </dsp:txXfrm>
    </dsp:sp>
    <dsp:sp modelId="{CF68E6E8-2BD8-4277-835A-52400C3CA878}">
      <dsp:nvSpPr>
        <dsp:cNvPr id="4" name="Rounded Rectangle 3"/>
        <dsp:cNvSpPr/>
      </dsp:nvSpPr>
      <dsp:spPr bwMode="white">
        <a:xfrm>
          <a:off x="324406" y="0"/>
          <a:ext cx="6358315" cy="1009484"/>
        </a:xfrm>
        <a:prstGeom prst="roundRect">
          <a:avLst/>
        </a:prstGeom>
      </dsp:spPr>
      <dsp:style>
        <a:lnRef idx="2">
          <a:schemeClr val="accent1">
            <a:shade val="80000"/>
          </a:schemeClr>
        </a:lnRef>
        <a:fillRef idx="1">
          <a:schemeClr val="lt1"/>
        </a:fillRef>
        <a:effectRef idx="0">
          <a:scrgbClr r="0" g="0" b="0"/>
        </a:effectRef>
        <a:fontRef idx="minor">
          <a:schemeClr val="lt1"/>
        </a:fontRef>
      </dsp:style>
      <dsp:txBody>
        <a:bodyPr lIns="176813" tIns="0" rIns="176813" bIns="0" anchor="ctr"/>
        <a:lstStyle>
          <a:lvl1pPr algn="l">
            <a:defRPr sz="10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pPr lvl="0">
            <a:lnSpc>
              <a:spcPct val="100000"/>
            </a:lnSpc>
            <a:spcBef>
              <a:spcPct val="0"/>
            </a:spcBef>
            <a:spcAft>
              <a:spcPct val="35000"/>
            </a:spcAft>
            <a:buFont typeface="Arial" panose="020B0604020202020204" pitchFamily="34" charset="0"/>
            <a:buChar char="•"/>
          </a:pPr>
          <a:r>
            <a:rPr lang="en-US" sz="1600" b="1" dirty="0">
              <a:solidFill>
                <a:schemeClr val="dk1"/>
              </a:solidFill>
              <a:sym typeface="+mn-ea"/>
            </a:rPr>
            <a:t>On verification by AO with the respective STOs, it was found that no such application for a new AIN was filed by them. </a:t>
          </a:r>
          <a:endParaRPr lang="en-US" sz="1600" b="1" dirty="0">
            <a:solidFill>
              <a:schemeClr val="dk1"/>
            </a:solidFill>
          </a:endParaRPr>
        </a:p>
      </dsp:txBody>
      <dsp:txXfrm>
        <a:off x="324406" y="0"/>
        <a:ext cx="6358315" cy="1009484"/>
      </dsp:txXfrm>
    </dsp:sp>
    <dsp:sp modelId="{E29DB8EF-1BE6-4803-8F8F-806227DB821D}">
      <dsp:nvSpPr>
        <dsp:cNvPr id="8" name="Rectangles 7"/>
        <dsp:cNvSpPr/>
      </dsp:nvSpPr>
      <dsp:spPr bwMode="white">
        <a:xfrm>
          <a:off x="0" y="1952470"/>
          <a:ext cx="6682721" cy="252000"/>
        </a:xfrm>
        <a:prstGeom prst="rect">
          <a:avLst/>
        </a:prstGeom>
      </dsp:spPr>
      <dsp:style>
        <a:lnRef idx="2">
          <a:schemeClr val="accent1"/>
        </a:lnRef>
        <a:fillRef idx="1">
          <a:schemeClr val="accent1">
            <a:alpha val="90000"/>
            <a:tint val="40000"/>
          </a:schemeClr>
        </a:fillRef>
        <a:effectRef idx="0">
          <a:scrgbClr r="0" g="0" b="0"/>
        </a:effectRef>
        <a:fontRef idx="minor"/>
      </dsp:style>
      <dsp:txBody>
        <a:bodyPr lIns="518653" tIns="208279" rIns="518653" bIns="71120" anchor="t"/>
        <a:lstStyle>
          <a:lvl1pPr algn="l">
            <a:defRPr sz="10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endParaRPr>
            <a:solidFill>
              <a:schemeClr val="dk1"/>
            </a:solidFill>
          </a:endParaRPr>
        </a:p>
      </dsp:txBody>
      <dsp:txXfrm>
        <a:off x="0" y="1952470"/>
        <a:ext cx="6682721" cy="252000"/>
      </dsp:txXfrm>
    </dsp:sp>
    <dsp:sp modelId="{673ABB13-3F57-4484-9DF7-D54298412B31}">
      <dsp:nvSpPr>
        <dsp:cNvPr id="7" name="Rounded Rectangle 6"/>
        <dsp:cNvSpPr/>
      </dsp:nvSpPr>
      <dsp:spPr bwMode="white">
        <a:xfrm>
          <a:off x="318225" y="1176504"/>
          <a:ext cx="6364496" cy="923566"/>
        </a:xfrm>
        <a:prstGeom prst="roundRect">
          <a:avLst/>
        </a:prstGeom>
      </dsp:spPr>
      <dsp:style>
        <a:lnRef idx="2">
          <a:schemeClr val="accent1">
            <a:shade val="80000"/>
          </a:schemeClr>
        </a:lnRef>
        <a:fillRef idx="1">
          <a:schemeClr val="lt1"/>
        </a:fillRef>
        <a:effectRef idx="0">
          <a:scrgbClr r="0" g="0" b="0"/>
        </a:effectRef>
        <a:fontRef idx="minor">
          <a:schemeClr val="lt1"/>
        </a:fontRef>
      </dsp:style>
      <dsp:txBody>
        <a:bodyPr lIns="176813" tIns="0" rIns="176813" bIns="0" anchor="ctr"/>
        <a:lstStyle>
          <a:lvl1pPr algn="l">
            <a:defRPr sz="10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pPr lvl="0">
            <a:lnSpc>
              <a:spcPct val="100000"/>
            </a:lnSpc>
            <a:spcBef>
              <a:spcPct val="0"/>
            </a:spcBef>
            <a:spcAft>
              <a:spcPct val="35000"/>
            </a:spcAft>
            <a:buFont typeface="Arial" panose="020B0604020202020204" pitchFamily="34" charset="0"/>
            <a:buChar char="•"/>
          </a:pPr>
          <a:r>
            <a:rPr lang="en-US" sz="1600" b="1">
              <a:solidFill>
                <a:schemeClr val="dk1"/>
              </a:solidFill>
              <a:sym typeface="+mn-ea"/>
            </a:rPr>
            <a:t>The TANs mentioned in these new AIN applications were also recently obtained in the name of the respective STOs. </a:t>
          </a:r>
          <a:endParaRPr lang="en-IN" sz="1600" dirty="0">
            <a:solidFill>
              <a:schemeClr val="dk1"/>
            </a:solidFill>
          </a:endParaRPr>
        </a:p>
      </dsp:txBody>
      <dsp:txXfrm>
        <a:off x="318225" y="1176504"/>
        <a:ext cx="6364496" cy="923566"/>
      </dsp:txXfrm>
    </dsp:sp>
    <dsp:sp modelId="{D11BBD7F-157A-4519-A3E5-19CDD88D14CB}">
      <dsp:nvSpPr>
        <dsp:cNvPr id="11" name="Rectangles 10"/>
        <dsp:cNvSpPr/>
      </dsp:nvSpPr>
      <dsp:spPr bwMode="white">
        <a:xfrm>
          <a:off x="0" y="3216931"/>
          <a:ext cx="6682721" cy="252000"/>
        </a:xfrm>
        <a:prstGeom prst="rect">
          <a:avLst/>
        </a:prstGeom>
      </dsp:spPr>
      <dsp:style>
        <a:lnRef idx="2">
          <a:schemeClr val="accent1"/>
        </a:lnRef>
        <a:fillRef idx="1">
          <a:schemeClr val="accent1">
            <a:alpha val="90000"/>
            <a:tint val="40000"/>
          </a:schemeClr>
        </a:fillRef>
        <a:effectRef idx="0">
          <a:scrgbClr r="0" g="0" b="0"/>
        </a:effectRef>
        <a:fontRef idx="minor"/>
      </dsp:style>
      <dsp:txBody>
        <a:bodyPr lIns="518653" tIns="208279" rIns="518653" bIns="71120" anchor="t"/>
        <a:lstStyle>
          <a:lvl1pPr algn="l">
            <a:defRPr sz="10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endParaRPr>
            <a:solidFill>
              <a:schemeClr val="dk1"/>
            </a:solidFill>
          </a:endParaRPr>
        </a:p>
      </dsp:txBody>
      <dsp:txXfrm>
        <a:off x="0" y="3216931"/>
        <a:ext cx="6682721" cy="252000"/>
      </dsp:txXfrm>
    </dsp:sp>
    <dsp:sp modelId="{14E08A4C-83FE-485D-BC76-374DF0FA22C8}">
      <dsp:nvSpPr>
        <dsp:cNvPr id="10" name="Rounded Rectangle 9"/>
        <dsp:cNvSpPr/>
      </dsp:nvSpPr>
      <dsp:spPr bwMode="white">
        <a:xfrm>
          <a:off x="318225" y="2249124"/>
          <a:ext cx="6364496" cy="1106061"/>
        </a:xfrm>
        <a:prstGeom prst="roundRect">
          <a:avLst/>
        </a:prstGeom>
      </dsp:spPr>
      <dsp:style>
        <a:lnRef idx="2">
          <a:schemeClr val="accent1">
            <a:shade val="80000"/>
          </a:schemeClr>
        </a:lnRef>
        <a:fillRef idx="1">
          <a:schemeClr val="lt1"/>
        </a:fillRef>
        <a:effectRef idx="0">
          <a:scrgbClr r="0" g="0" b="0"/>
        </a:effectRef>
        <a:fontRef idx="minor">
          <a:schemeClr val="lt1"/>
        </a:fontRef>
      </dsp:style>
      <dsp:txBody>
        <a:bodyPr lIns="176813" tIns="0" rIns="176813" bIns="0" anchor="ctr"/>
        <a:lstStyle>
          <a:lvl1pPr algn="l">
            <a:defRPr sz="10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pPr lvl="0">
            <a:lnSpc>
              <a:spcPct val="100000"/>
            </a:lnSpc>
            <a:spcBef>
              <a:spcPct val="0"/>
            </a:spcBef>
            <a:spcAft>
              <a:spcPct val="35000"/>
            </a:spcAft>
            <a:buFont typeface="Arial" panose="020B0604020202020204" pitchFamily="34" charset="0"/>
            <a:buChar char="•"/>
          </a:pPr>
          <a:r>
            <a:rPr lang="en-US" sz="1600" b="1">
              <a:solidFill>
                <a:schemeClr val="dk1"/>
              </a:solidFill>
              <a:sym typeface="+mn-ea"/>
            </a:rPr>
            <a:t>The respective STOs mentioned that these were bogus TANs and not obtained by their respective offices, sought their deactivation/deletion.</a:t>
          </a:r>
          <a:endParaRPr lang="en-IN" sz="1600" dirty="0">
            <a:solidFill>
              <a:schemeClr val="dk1"/>
            </a:solidFill>
          </a:endParaRPr>
        </a:p>
      </dsp:txBody>
      <dsp:txXfrm>
        <a:off x="318225" y="2249124"/>
        <a:ext cx="6364496" cy="1106061"/>
      </dsp:txXfrm>
    </dsp:sp>
    <dsp:sp modelId="{218B15E0-3041-4066-A90C-AD8724D98C5D}">
      <dsp:nvSpPr>
        <dsp:cNvPr id="3" name="Rectangles 2" hidden="1"/>
        <dsp:cNvSpPr/>
      </dsp:nvSpPr>
      <dsp:spPr>
        <a:xfrm>
          <a:off x="0" y="8621"/>
          <a:ext cx="324406" cy="1009484"/>
        </a:xfrm>
        <a:prstGeom prst="rect">
          <a:avLst/>
        </a:prstGeom>
      </dsp:spPr>
      <dsp:txXfrm>
        <a:off x="0" y="8621"/>
        <a:ext cx="324406" cy="1009484"/>
      </dsp:txXfrm>
    </dsp:sp>
    <dsp:sp modelId="{9B58E5D7-8251-4122-B5C5-016F0B453CFC}">
      <dsp:nvSpPr>
        <dsp:cNvPr id="6" name="Rectangles 5" hidden="1"/>
        <dsp:cNvSpPr/>
      </dsp:nvSpPr>
      <dsp:spPr>
        <a:xfrm>
          <a:off x="0" y="1176504"/>
          <a:ext cx="318225" cy="923566"/>
        </a:xfrm>
        <a:prstGeom prst="rect">
          <a:avLst/>
        </a:prstGeom>
      </dsp:spPr>
      <dsp:txXfrm>
        <a:off x="0" y="1176504"/>
        <a:ext cx="318225" cy="923566"/>
      </dsp:txXfrm>
    </dsp:sp>
    <dsp:sp modelId="{8F6D681F-0487-40B3-BCDF-BE6C2DD6FFD7}">
      <dsp:nvSpPr>
        <dsp:cNvPr id="9" name="Rectangles 8" hidden="1"/>
        <dsp:cNvSpPr/>
      </dsp:nvSpPr>
      <dsp:spPr>
        <a:xfrm>
          <a:off x="0" y="2258470"/>
          <a:ext cx="318225" cy="1106061"/>
        </a:xfrm>
        <a:prstGeom prst="rect">
          <a:avLst/>
        </a:prstGeom>
      </dsp:spPr>
      <dsp:txXfrm>
        <a:off x="0" y="2258470"/>
        <a:ext cx="318225" cy="1106061"/>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9825318" cy="5121275"/>
        <a:chOff x="0" y="0"/>
        <a:chExt cx="9825318" cy="5121275"/>
      </a:xfrm>
    </dsp:grpSpPr>
    <dsp:sp modelId="{158BA310-7429-4B44-8F3A-FCC6A2172A00}">
      <dsp:nvSpPr>
        <dsp:cNvPr id="4" name="Block Arc 3"/>
        <dsp:cNvSpPr/>
      </dsp:nvSpPr>
      <dsp:spPr bwMode="white">
        <a:xfrm>
          <a:off x="-5731232" y="-898859"/>
          <a:ext cx="6918994" cy="6918994"/>
        </a:xfrm>
        <a:prstGeom prst="blockArc">
          <a:avLst>
            <a:gd name="adj1" fmla="val 18900000"/>
            <a:gd name="adj2" fmla="val 2700000"/>
            <a:gd name="adj3" fmla="val 261"/>
          </a:avLst>
        </a:prstGeom>
      </dsp:spPr>
      <dsp:style>
        <a:lnRef idx="2">
          <a:schemeClr val="accent1">
            <a:shade val="60000"/>
          </a:schemeClr>
        </a:lnRef>
        <a:fillRef idx="0">
          <a:schemeClr val="accent1"/>
        </a:fillRef>
        <a:effectRef idx="0">
          <a:scrgbClr r="0" g="0" b="0"/>
        </a:effectRef>
        <a:fontRef idx="minor"/>
      </dsp:style>
      <dsp:txXfrm>
        <a:off x="-5731232" y="-898859"/>
        <a:ext cx="6918994" cy="6918994"/>
      </dsp:txXfrm>
    </dsp:sp>
    <dsp:sp modelId="{09032FC9-41E0-4DC6-9D62-93010892CA82}">
      <dsp:nvSpPr>
        <dsp:cNvPr id="7" name="Rectangles 6"/>
        <dsp:cNvSpPr/>
      </dsp:nvSpPr>
      <dsp:spPr bwMode="white">
        <a:xfrm>
          <a:off x="554122" y="319977"/>
          <a:ext cx="9271196" cy="640364"/>
        </a:xfrm>
        <a:prstGeom prst="rect">
          <a:avLst/>
        </a:prstGeom>
      </dsp:spPr>
      <dsp:style>
        <a:lnRef idx="2">
          <a:schemeClr val="lt1"/>
        </a:lnRef>
        <a:fillRef idx="1">
          <a:schemeClr val="accent1"/>
        </a:fillRef>
        <a:effectRef idx="0">
          <a:scrgbClr r="0" g="0" b="0"/>
        </a:effectRef>
        <a:fontRef idx="minor">
          <a:schemeClr val="lt1"/>
        </a:fontRef>
      </dsp:style>
      <dsp:txBody>
        <a:bodyPr lIns="508289"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US" sz="2000" b="1" dirty="0">
              <a:solidFill>
                <a:schemeClr val="bg1"/>
              </a:solidFill>
              <a:sym typeface="+mn-ea"/>
            </a:rPr>
            <a:t>BIN Stands for Book </a:t>
          </a:r>
          <a:r>
            <a:rPr lang="en-US" sz="2000" b="1" dirty="0" err="1">
              <a:solidFill>
                <a:schemeClr val="bg1"/>
              </a:solidFill>
              <a:sym typeface="+mn-ea"/>
            </a:rPr>
            <a:t>Indentification</a:t>
          </a:r>
          <a:r>
            <a:rPr lang="en-US" sz="2000" b="1" dirty="0">
              <a:solidFill>
                <a:schemeClr val="bg1"/>
              </a:solidFill>
              <a:sym typeface="+mn-ea"/>
            </a:rPr>
            <a:t> Number and it </a:t>
          </a:r>
          <a:r>
            <a:rPr lang="en-US" sz="2000" b="1" dirty="0" err="1">
              <a:solidFill>
                <a:schemeClr val="bg1"/>
              </a:solidFill>
              <a:sym typeface="+mn-ea"/>
            </a:rPr>
            <a:t>consits</a:t>
          </a:r>
          <a:r>
            <a:rPr lang="en-US" sz="2000" b="1" dirty="0">
              <a:solidFill>
                <a:schemeClr val="bg1"/>
              </a:solidFill>
              <a:sym typeface="+mn-ea"/>
            </a:rPr>
            <a:t> of Seven Digit Unique Receipt Number generated for each Form 24G. </a:t>
          </a:r>
        </a:p>
      </dsp:txBody>
      <dsp:txXfrm>
        <a:off x="554122" y="319977"/>
        <a:ext cx="9271196" cy="640364"/>
      </dsp:txXfrm>
    </dsp:sp>
    <dsp:sp modelId="{FDAA4871-4A43-4767-85BD-97FC79E767D0}">
      <dsp:nvSpPr>
        <dsp:cNvPr id="8" name="Oval 7"/>
        <dsp:cNvSpPr/>
      </dsp:nvSpPr>
      <dsp:spPr bwMode="white">
        <a:xfrm>
          <a:off x="153894" y="239932"/>
          <a:ext cx="800455" cy="800455"/>
        </a:xfrm>
        <a:prstGeom prst="ellipse">
          <a:avLst/>
        </a:prstGeom>
      </dsp:spPr>
      <dsp:style>
        <a:lnRef idx="2">
          <a:schemeClr val="accent1"/>
        </a:lnRef>
        <a:fillRef idx="1">
          <a:schemeClr val="lt1"/>
        </a:fillRef>
        <a:effectRef idx="0">
          <a:scrgbClr r="0" g="0" b="0"/>
        </a:effectRef>
        <a:fontRef idx="minor"/>
      </dsp:style>
      <dsp:txXfrm>
        <a:off x="153894" y="239932"/>
        <a:ext cx="800455" cy="800455"/>
      </dsp:txXfrm>
    </dsp:sp>
    <dsp:sp modelId="{2D9E4F96-DA25-4E1D-B3DD-B90F5CB42F21}">
      <dsp:nvSpPr>
        <dsp:cNvPr id="9" name="Rectangles 8"/>
        <dsp:cNvSpPr/>
      </dsp:nvSpPr>
      <dsp:spPr bwMode="white">
        <a:xfrm>
          <a:off x="1012988" y="1280216"/>
          <a:ext cx="8812330" cy="640364"/>
        </a:xfrm>
        <a:prstGeom prst="rect">
          <a:avLst/>
        </a:prstGeom>
      </dsp:spPr>
      <dsp:style>
        <a:lnRef idx="2">
          <a:schemeClr val="lt1"/>
        </a:lnRef>
        <a:fillRef idx="1">
          <a:schemeClr val="accent1"/>
        </a:fillRef>
        <a:effectRef idx="0">
          <a:scrgbClr r="0" g="0" b="0"/>
        </a:effectRef>
        <a:fontRef idx="minor">
          <a:schemeClr val="lt1"/>
        </a:fontRef>
      </dsp:style>
      <dsp:txBody>
        <a:bodyPr lIns="508289"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buFont typeface="Arial" panose="020B0604020202020204" pitchFamily="34" charset="0"/>
            <a:buChar char="•"/>
          </a:pPr>
          <a:r>
            <a:rPr lang="en-US" sz="2000" b="1" dirty="0">
              <a:solidFill>
                <a:schemeClr val="bg1"/>
              </a:solidFill>
              <a:sym typeface="+mn-ea"/>
            </a:rPr>
            <a:t>DDO Serial Number – Five Digit.</a:t>
          </a:r>
        </a:p>
      </dsp:txBody>
      <dsp:txXfrm>
        <a:off x="1012988" y="1280216"/>
        <a:ext cx="8812330" cy="640364"/>
      </dsp:txXfrm>
    </dsp:sp>
    <dsp:sp modelId="{0FD246C4-5E2F-4F6D-95E7-E2CEEFADDE3A}">
      <dsp:nvSpPr>
        <dsp:cNvPr id="10" name="Oval 9"/>
        <dsp:cNvSpPr/>
      </dsp:nvSpPr>
      <dsp:spPr bwMode="white">
        <a:xfrm>
          <a:off x="612761" y="1200171"/>
          <a:ext cx="800455" cy="800455"/>
        </a:xfrm>
        <a:prstGeom prst="ellipse">
          <a:avLst/>
        </a:prstGeom>
      </dsp:spPr>
      <dsp:style>
        <a:lnRef idx="2">
          <a:schemeClr val="accent1"/>
        </a:lnRef>
        <a:fillRef idx="1">
          <a:schemeClr val="lt1"/>
        </a:fillRef>
        <a:effectRef idx="0">
          <a:scrgbClr r="0" g="0" b="0"/>
        </a:effectRef>
        <a:fontRef idx="minor"/>
      </dsp:style>
      <dsp:txXfrm>
        <a:off x="612761" y="1200171"/>
        <a:ext cx="800455" cy="800455"/>
      </dsp:txXfrm>
    </dsp:sp>
    <dsp:sp modelId="{8125DBB1-BC28-4D52-993C-310BF662BED4}">
      <dsp:nvSpPr>
        <dsp:cNvPr id="11" name="Rectangles 10"/>
        <dsp:cNvSpPr/>
      </dsp:nvSpPr>
      <dsp:spPr bwMode="white">
        <a:xfrm>
          <a:off x="1153823" y="2240455"/>
          <a:ext cx="8671495" cy="640364"/>
        </a:xfrm>
        <a:prstGeom prst="rect">
          <a:avLst/>
        </a:prstGeom>
      </dsp:spPr>
      <dsp:style>
        <a:lnRef idx="2">
          <a:schemeClr val="lt1"/>
        </a:lnRef>
        <a:fillRef idx="1">
          <a:schemeClr val="accent1"/>
        </a:fillRef>
        <a:effectRef idx="0">
          <a:scrgbClr r="0" g="0" b="0"/>
        </a:effectRef>
        <a:fontRef idx="minor">
          <a:schemeClr val="lt1"/>
        </a:fontRef>
      </dsp:style>
      <dsp:txBody>
        <a:bodyPr lIns="508289"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buFont typeface="Arial" panose="020B0604020202020204" pitchFamily="34" charset="0"/>
            <a:buChar char="•"/>
          </a:pPr>
          <a:r>
            <a:rPr lang="en-US" sz="2000" b="1" dirty="0">
              <a:solidFill>
                <a:schemeClr val="bg1"/>
              </a:solidFill>
              <a:sym typeface="+mn-ea"/>
            </a:rPr>
            <a:t>The last date of the month and year for which TDS/TCS is reported in Form 24G.</a:t>
          </a:r>
        </a:p>
      </dsp:txBody>
      <dsp:txXfrm>
        <a:off x="1153823" y="2240455"/>
        <a:ext cx="8671495" cy="640364"/>
      </dsp:txXfrm>
    </dsp:sp>
    <dsp:sp modelId="{4128AB1A-B3B3-4F76-8492-947F8322DE01}">
      <dsp:nvSpPr>
        <dsp:cNvPr id="12" name="Oval 11"/>
        <dsp:cNvSpPr/>
      </dsp:nvSpPr>
      <dsp:spPr bwMode="white">
        <a:xfrm>
          <a:off x="753596" y="2160410"/>
          <a:ext cx="800455" cy="800455"/>
        </a:xfrm>
        <a:prstGeom prst="ellipse">
          <a:avLst/>
        </a:prstGeom>
      </dsp:spPr>
      <dsp:style>
        <a:lnRef idx="2">
          <a:schemeClr val="accent1"/>
        </a:lnRef>
        <a:fillRef idx="1">
          <a:schemeClr val="lt1"/>
        </a:fillRef>
        <a:effectRef idx="0">
          <a:scrgbClr r="0" g="0" b="0"/>
        </a:effectRef>
        <a:fontRef idx="minor"/>
      </dsp:style>
      <dsp:txXfrm>
        <a:off x="753596" y="2160410"/>
        <a:ext cx="800455" cy="800455"/>
      </dsp:txXfrm>
    </dsp:sp>
    <dsp:sp modelId="{0590AED0-9709-4F8E-83B0-0CDC7D08B50C}">
      <dsp:nvSpPr>
        <dsp:cNvPr id="13" name="Rectangles 12"/>
        <dsp:cNvSpPr/>
      </dsp:nvSpPr>
      <dsp:spPr bwMode="white">
        <a:xfrm>
          <a:off x="1012988" y="3200694"/>
          <a:ext cx="8812330" cy="640364"/>
        </a:xfrm>
        <a:prstGeom prst="rect">
          <a:avLst/>
        </a:prstGeom>
      </dsp:spPr>
      <dsp:style>
        <a:lnRef idx="2">
          <a:schemeClr val="lt1"/>
        </a:lnRef>
        <a:fillRef idx="1">
          <a:schemeClr val="accent1"/>
        </a:fillRef>
        <a:effectRef idx="0">
          <a:scrgbClr r="0" g="0" b="0"/>
        </a:effectRef>
        <a:fontRef idx="minor">
          <a:schemeClr val="lt1"/>
        </a:fontRef>
      </dsp:style>
      <dsp:txBody>
        <a:bodyPr lIns="508289"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buFont typeface="Arial" panose="020B0604020202020204" pitchFamily="34" charset="0"/>
            <a:buChar char="•"/>
          </a:pPr>
          <a:r>
            <a:rPr lang="en-US" sz="2000" b="1" dirty="0">
              <a:solidFill>
                <a:schemeClr val="bg1"/>
              </a:solidFill>
              <a:sym typeface="+mn-ea"/>
            </a:rPr>
            <a:t>AO has to communicate the BIN details to the respective DDO. </a:t>
          </a:r>
        </a:p>
      </dsp:txBody>
      <dsp:txXfrm>
        <a:off x="1012988" y="3200694"/>
        <a:ext cx="8812330" cy="640364"/>
      </dsp:txXfrm>
    </dsp:sp>
    <dsp:sp modelId="{1A3B2D00-92D9-4937-AB62-143E5020653B}">
      <dsp:nvSpPr>
        <dsp:cNvPr id="14" name="Oval 13"/>
        <dsp:cNvSpPr/>
      </dsp:nvSpPr>
      <dsp:spPr bwMode="white">
        <a:xfrm>
          <a:off x="612761" y="3120649"/>
          <a:ext cx="800455" cy="800455"/>
        </a:xfrm>
        <a:prstGeom prst="ellipse">
          <a:avLst/>
        </a:prstGeom>
      </dsp:spPr>
      <dsp:style>
        <a:lnRef idx="2">
          <a:schemeClr val="accent1"/>
        </a:lnRef>
        <a:fillRef idx="1">
          <a:schemeClr val="lt1"/>
        </a:fillRef>
        <a:effectRef idx="0">
          <a:scrgbClr r="0" g="0" b="0"/>
        </a:effectRef>
        <a:fontRef idx="minor"/>
      </dsp:style>
      <dsp:txXfrm>
        <a:off x="612761" y="3120649"/>
        <a:ext cx="800455" cy="800455"/>
      </dsp:txXfrm>
    </dsp:sp>
    <dsp:sp modelId="{71BB18AF-E173-414B-9AB9-767A9D3C0663}">
      <dsp:nvSpPr>
        <dsp:cNvPr id="15" name="Rectangles 14"/>
        <dsp:cNvSpPr/>
      </dsp:nvSpPr>
      <dsp:spPr bwMode="white">
        <a:xfrm>
          <a:off x="554122" y="4160934"/>
          <a:ext cx="9271196" cy="640364"/>
        </a:xfrm>
        <a:prstGeom prst="rect">
          <a:avLst/>
        </a:prstGeom>
      </dsp:spPr>
      <dsp:style>
        <a:lnRef idx="2">
          <a:schemeClr val="lt1"/>
        </a:lnRef>
        <a:fillRef idx="1">
          <a:schemeClr val="accent1"/>
        </a:fillRef>
        <a:effectRef idx="0">
          <a:scrgbClr r="0" g="0" b="0"/>
        </a:effectRef>
        <a:fontRef idx="minor">
          <a:schemeClr val="lt1"/>
        </a:fontRef>
      </dsp:style>
      <dsp:txBody>
        <a:bodyPr lIns="508289"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buFont typeface="Arial" panose="020B0604020202020204" pitchFamily="34" charset="0"/>
            <a:buChar char="•"/>
          </a:pPr>
          <a:r>
            <a:rPr lang="en-US" sz="2000" b="1" dirty="0">
              <a:solidFill>
                <a:schemeClr val="bg1"/>
              </a:solidFill>
              <a:sym typeface="+mn-ea"/>
            </a:rPr>
            <a:t>BIN is to be quoted by the DDO in transfer voucher details in their quarterly TDS/TCS statements. </a:t>
          </a:r>
        </a:p>
      </dsp:txBody>
      <dsp:txXfrm>
        <a:off x="554122" y="4160934"/>
        <a:ext cx="9271196" cy="640364"/>
      </dsp:txXfrm>
    </dsp:sp>
    <dsp:sp modelId="{3F486C74-F2B7-4C66-9202-53B6DEB40704}">
      <dsp:nvSpPr>
        <dsp:cNvPr id="16" name="Oval 15"/>
        <dsp:cNvSpPr/>
      </dsp:nvSpPr>
      <dsp:spPr bwMode="white">
        <a:xfrm>
          <a:off x="153894" y="4080888"/>
          <a:ext cx="800455" cy="800455"/>
        </a:xfrm>
        <a:prstGeom prst="ellipse">
          <a:avLst/>
        </a:prstGeom>
      </dsp:spPr>
      <dsp:style>
        <a:lnRef idx="2">
          <a:schemeClr val="accent1"/>
        </a:lnRef>
        <a:fillRef idx="1">
          <a:schemeClr val="lt1"/>
        </a:fillRef>
        <a:effectRef idx="0">
          <a:scrgbClr r="0" g="0" b="0"/>
        </a:effectRef>
        <a:fontRef idx="minor"/>
      </dsp:style>
      <dsp:txXfrm>
        <a:off x="153894" y="4080888"/>
        <a:ext cx="800455" cy="800455"/>
      </dsp:txXfrm>
    </dsp:sp>
    <dsp:sp modelId="{457BC101-C28B-4BDF-A9F1-59643AD3D73B}">
      <dsp:nvSpPr>
        <dsp:cNvPr id="3" name="Rectangles 2" hidden="1"/>
        <dsp:cNvSpPr/>
      </dsp:nvSpPr>
      <dsp:spPr bwMode="white">
        <a:xfrm>
          <a:off x="143770" y="109132"/>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43770" y="109132"/>
        <a:ext cx="36000" cy="36000"/>
      </dsp:txXfrm>
    </dsp:sp>
    <dsp:sp modelId="{1255FD8E-6125-4D36-8CCA-532896BBB29F}">
      <dsp:nvSpPr>
        <dsp:cNvPr id="5" name="Rectangles 4" hidden="1"/>
        <dsp:cNvSpPr/>
      </dsp:nvSpPr>
      <dsp:spPr bwMode="white">
        <a:xfrm>
          <a:off x="1151761" y="2542638"/>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151761" y="2542638"/>
        <a:ext cx="36000" cy="36000"/>
      </dsp:txXfrm>
    </dsp:sp>
    <dsp:sp modelId="{ABF636CD-9B40-486D-AB01-B7A22CB9ECE6}">
      <dsp:nvSpPr>
        <dsp:cNvPr id="6" name="Rectangles 5" hidden="1"/>
        <dsp:cNvSpPr/>
      </dsp:nvSpPr>
      <dsp:spPr bwMode="white">
        <a:xfrm>
          <a:off x="143770" y="4976143"/>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43770" y="4976143"/>
        <a:ext cx="36000" cy="36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449670" cy="4733364"/>
        <a:chOff x="0" y="0"/>
        <a:chExt cx="7449670" cy="4733364"/>
      </a:xfrm>
    </dsp:grpSpPr>
    <dsp:sp modelId="{7CE53687-A813-406B-AFAD-9E0CCF9163DC}">
      <dsp:nvSpPr>
        <dsp:cNvPr id="5" name="Rectangles 4"/>
        <dsp:cNvSpPr/>
      </dsp:nvSpPr>
      <dsp:spPr bwMode="white">
        <a:xfrm>
          <a:off x="0" y="852052"/>
          <a:ext cx="7449670" cy="226800"/>
        </a:xfrm>
        <a:prstGeom prst="rect">
          <a:avLst/>
        </a:prstGeom>
      </dsp:spPr>
      <dsp:style>
        <a:lnRef idx="2">
          <a:schemeClr val="dk1"/>
        </a:lnRef>
        <a:fillRef idx="1">
          <a:schemeClr val="dk1">
            <a:alpha val="90000"/>
            <a:tint val="40000"/>
          </a:schemeClr>
        </a:fillRef>
        <a:effectRef idx="0">
          <a:scrgbClr r="0" g="0" b="0"/>
        </a:effectRef>
        <a:fontRef idx="minor"/>
      </dsp:style>
      <dsp:txBody>
        <a:bodyPr lIns="578177" tIns="187452" rIns="578177" bIns="64008" anchor="t"/>
        <a:lstStyle>
          <a:lvl1pPr algn="l">
            <a:defRPr sz="9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endParaRPr>
            <a:solidFill>
              <a:schemeClr val="dk1"/>
            </a:solidFill>
          </a:endParaRPr>
        </a:p>
      </dsp:txBody>
      <dsp:txXfrm>
        <a:off x="0" y="852052"/>
        <a:ext cx="7449670" cy="226800"/>
      </dsp:txXfrm>
    </dsp:sp>
    <dsp:sp modelId="{CF68E6E8-2BD8-4277-835A-52400C3CA878}">
      <dsp:nvSpPr>
        <dsp:cNvPr id="4" name="Rounded Rectangle 3"/>
        <dsp:cNvSpPr/>
      </dsp:nvSpPr>
      <dsp:spPr bwMode="white">
        <a:xfrm>
          <a:off x="361637" y="31165"/>
          <a:ext cx="7088033" cy="908535"/>
        </a:xfrm>
        <a:prstGeom prst="roundRect">
          <a:avLst/>
        </a:prstGeom>
      </dsp:spPr>
      <dsp:style>
        <a:lnRef idx="2">
          <a:schemeClr val="dk1">
            <a:shade val="80000"/>
          </a:schemeClr>
        </a:lnRef>
        <a:fillRef idx="1">
          <a:schemeClr val="lt1"/>
        </a:fillRef>
        <a:effectRef idx="0">
          <a:scrgbClr r="0" g="0" b="0"/>
        </a:effectRef>
        <a:fontRef idx="minor">
          <a:schemeClr val="lt1"/>
        </a:fontRef>
      </dsp:style>
      <dsp:txBody>
        <a:bodyPr lIns="197105" tIns="0" rIns="197105" bIns="0" anchor="ctr"/>
        <a:lstStyle>
          <a:lvl1pPr algn="l">
            <a:defRPr sz="9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pPr lvl="0">
            <a:lnSpc>
              <a:spcPct val="100000"/>
            </a:lnSpc>
            <a:spcBef>
              <a:spcPct val="0"/>
            </a:spcBef>
            <a:spcAft>
              <a:spcPct val="35000"/>
            </a:spcAft>
          </a:pPr>
          <a:r>
            <a:rPr lang="en-US" sz="1600" b="1">
              <a:solidFill>
                <a:schemeClr val="dk1"/>
              </a:solidFill>
              <a:effectLst>
                <a:outerShdw blurRad="38100" dist="19050" dir="2700000" algn="tl" rotWithShape="0">
                  <a:schemeClr val="dk1">
                    <a:alpha val="40000"/>
                  </a:schemeClr>
                </a:outerShdw>
              </a:effectLst>
            </a:rPr>
            <a:t>Apart from actual TDS data, some bogus entries were made in the Form-24G statements filed, allotting TDS to various TANs. In many cases, the bogus entry value is even more than the aggregate of the actual TDS amounts of all the DDOs under the AIN for the  month.</a:t>
          </a:r>
          <a:endParaRPr lang="en-US" sz="1600" b="1" dirty="0">
            <a:solidFill>
              <a:schemeClr val="dk1"/>
            </a:solidFill>
          </a:endParaRPr>
        </a:p>
      </dsp:txBody>
      <dsp:txXfrm>
        <a:off x="361637" y="31165"/>
        <a:ext cx="7088033" cy="908535"/>
      </dsp:txXfrm>
    </dsp:sp>
    <dsp:sp modelId="{E29DB8EF-1BE6-4803-8F8F-806227DB821D}">
      <dsp:nvSpPr>
        <dsp:cNvPr id="8" name="Rectangles 7"/>
        <dsp:cNvSpPr/>
      </dsp:nvSpPr>
      <dsp:spPr bwMode="white">
        <a:xfrm>
          <a:off x="0" y="1825821"/>
          <a:ext cx="7449670" cy="226800"/>
        </a:xfrm>
        <a:prstGeom prst="rect">
          <a:avLst/>
        </a:prstGeom>
      </dsp:spPr>
      <dsp:style>
        <a:lnRef idx="2">
          <a:schemeClr val="dk1"/>
        </a:lnRef>
        <a:fillRef idx="1">
          <a:schemeClr val="dk1">
            <a:alpha val="90000"/>
            <a:tint val="40000"/>
          </a:schemeClr>
        </a:fillRef>
        <a:effectRef idx="0">
          <a:scrgbClr r="0" g="0" b="0"/>
        </a:effectRef>
        <a:fontRef idx="minor"/>
      </dsp:style>
      <dsp:txBody>
        <a:bodyPr lIns="578177" tIns="187452" rIns="578177" bIns="64008" anchor="t"/>
        <a:lstStyle>
          <a:lvl1pPr algn="l">
            <a:defRPr sz="9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endParaRPr>
            <a:solidFill>
              <a:schemeClr val="dk1"/>
            </a:solidFill>
          </a:endParaRPr>
        </a:p>
      </dsp:txBody>
      <dsp:txXfrm>
        <a:off x="0" y="1825821"/>
        <a:ext cx="7449670" cy="226800"/>
      </dsp:txXfrm>
    </dsp:sp>
    <dsp:sp modelId="{673ABB13-3F57-4484-9DF7-D54298412B31}">
      <dsp:nvSpPr>
        <dsp:cNvPr id="7" name="Rounded Rectangle 6"/>
        <dsp:cNvSpPr/>
      </dsp:nvSpPr>
      <dsp:spPr bwMode="white">
        <a:xfrm>
          <a:off x="354747" y="1127452"/>
          <a:ext cx="7094923" cy="831209"/>
        </a:xfrm>
        <a:prstGeom prst="roundRect">
          <a:avLst/>
        </a:prstGeom>
      </dsp:spPr>
      <dsp:style>
        <a:lnRef idx="2">
          <a:schemeClr val="dk1">
            <a:shade val="80000"/>
          </a:schemeClr>
        </a:lnRef>
        <a:fillRef idx="1">
          <a:schemeClr val="lt1"/>
        </a:fillRef>
        <a:effectRef idx="0">
          <a:scrgbClr r="0" g="0" b="0"/>
        </a:effectRef>
        <a:fontRef idx="minor">
          <a:schemeClr val="lt1"/>
        </a:fontRef>
      </dsp:style>
      <dsp:txBody>
        <a:bodyPr lIns="197105" tIns="0" rIns="197105" bIns="0" anchor="ctr"/>
        <a:lstStyle>
          <a:lvl1pPr algn="l">
            <a:defRPr sz="9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pPr lvl="0">
            <a:lnSpc>
              <a:spcPct val="100000"/>
            </a:lnSpc>
            <a:spcBef>
              <a:spcPct val="0"/>
            </a:spcBef>
            <a:spcAft>
              <a:spcPct val="35000"/>
            </a:spcAft>
            <a:buFont typeface="+mj-lt"/>
            <a:buAutoNum type="alphaLcParenR"/>
          </a:pPr>
          <a:r>
            <a:rPr lang="en-US" sz="1600" b="1" dirty="0">
              <a:solidFill>
                <a:schemeClr val="dk1"/>
              </a:solidFill>
              <a:effectLst>
                <a:outerShdw blurRad="38100" dist="19050" dir="2700000" algn="tl" rotWithShape="0">
                  <a:schemeClr val="dk1">
                    <a:alpha val="40000"/>
                  </a:schemeClr>
                </a:outerShdw>
              </a:effectLst>
            </a:rPr>
            <a:t>Some TANs used are genuine TANs pertaining to STOs and </a:t>
          </a:r>
          <a:r>
            <a:rPr lang="en-US" sz="1600" b="1" dirty="0" err="1">
              <a:solidFill>
                <a:schemeClr val="dk1"/>
              </a:solidFill>
              <a:effectLst>
                <a:outerShdw blurRad="38100" dist="19050" dir="2700000" algn="tl" rotWithShape="0">
                  <a:schemeClr val="dk1">
                    <a:alpha val="40000"/>
                  </a:schemeClr>
                </a:outerShdw>
              </a:effectLst>
            </a:rPr>
            <a:t>DDOs.Some</a:t>
          </a:r>
          <a:r>
            <a:rPr lang="en-US" sz="1600" b="1" dirty="0">
              <a:solidFill>
                <a:schemeClr val="dk1"/>
              </a:solidFill>
              <a:effectLst>
                <a:outerShdw blurRad="38100" dist="19050" dir="2700000" algn="tl" rotWithShape="0">
                  <a:schemeClr val="dk1">
                    <a:alpha val="40000"/>
                  </a:schemeClr>
                </a:outerShdw>
              </a:effectLst>
            </a:rPr>
            <a:t> TANs  are bogus TANs. Even one non-government TAN was used to allot bogus TDS amounts.</a:t>
          </a:r>
          <a:endParaRPr lang="en-IN" sz="1600" dirty="0">
            <a:solidFill>
              <a:schemeClr val="dk1"/>
            </a:solidFill>
          </a:endParaRPr>
        </a:p>
      </dsp:txBody>
      <dsp:txXfrm>
        <a:off x="354747" y="1127452"/>
        <a:ext cx="7094923" cy="831209"/>
      </dsp:txXfrm>
    </dsp:sp>
    <dsp:sp modelId="{D11BBD7F-157A-4519-A3E5-19CDD88D14CB}">
      <dsp:nvSpPr>
        <dsp:cNvPr id="11" name="Rectangles 10"/>
        <dsp:cNvSpPr/>
      </dsp:nvSpPr>
      <dsp:spPr bwMode="white">
        <a:xfrm>
          <a:off x="0" y="2698932"/>
          <a:ext cx="7449670" cy="226800"/>
        </a:xfrm>
        <a:prstGeom prst="rect">
          <a:avLst/>
        </a:prstGeom>
      </dsp:spPr>
      <dsp:style>
        <a:lnRef idx="2">
          <a:schemeClr val="dk1"/>
        </a:lnRef>
        <a:fillRef idx="1">
          <a:schemeClr val="dk1">
            <a:alpha val="90000"/>
            <a:tint val="40000"/>
          </a:schemeClr>
        </a:fillRef>
        <a:effectRef idx="0">
          <a:scrgbClr r="0" g="0" b="0"/>
        </a:effectRef>
        <a:fontRef idx="minor"/>
      </dsp:style>
      <dsp:txBody>
        <a:bodyPr lIns="578177" tIns="187452" rIns="578177" bIns="64008" anchor="t"/>
        <a:lstStyle>
          <a:lvl1pPr algn="l">
            <a:defRPr sz="9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endParaRPr>
            <a:solidFill>
              <a:schemeClr val="dk1"/>
            </a:solidFill>
          </a:endParaRPr>
        </a:p>
      </dsp:txBody>
      <dsp:txXfrm>
        <a:off x="0" y="2698932"/>
        <a:ext cx="7449670" cy="226800"/>
      </dsp:txXfrm>
    </dsp:sp>
    <dsp:sp modelId="{14E08A4C-83FE-485D-BC76-374DF0FA22C8}">
      <dsp:nvSpPr>
        <dsp:cNvPr id="10" name="Rounded Rectangle 9"/>
        <dsp:cNvSpPr/>
      </dsp:nvSpPr>
      <dsp:spPr bwMode="white">
        <a:xfrm>
          <a:off x="354747" y="2092810"/>
          <a:ext cx="7094923" cy="730551"/>
        </a:xfrm>
        <a:prstGeom prst="roundRect">
          <a:avLst/>
        </a:prstGeom>
      </dsp:spPr>
      <dsp:style>
        <a:lnRef idx="2">
          <a:schemeClr val="dk1">
            <a:shade val="80000"/>
          </a:schemeClr>
        </a:lnRef>
        <a:fillRef idx="1">
          <a:schemeClr val="lt1"/>
        </a:fillRef>
        <a:effectRef idx="0">
          <a:scrgbClr r="0" g="0" b="0"/>
        </a:effectRef>
        <a:fontRef idx="minor">
          <a:schemeClr val="lt1"/>
        </a:fontRef>
      </dsp:style>
      <dsp:txBody>
        <a:bodyPr lIns="197105" tIns="0" rIns="197105" bIns="0" anchor="ctr"/>
        <a:lstStyle>
          <a:lvl1pPr algn="l">
            <a:defRPr sz="9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pPr lvl="0">
            <a:lnSpc>
              <a:spcPct val="100000"/>
            </a:lnSpc>
            <a:spcBef>
              <a:spcPct val="0"/>
            </a:spcBef>
            <a:spcAft>
              <a:spcPct val="35000"/>
            </a:spcAft>
            <a:buFont typeface="+mj-lt"/>
            <a:buAutoNum type="alphaLcParenR"/>
          </a:pPr>
          <a:r>
            <a:rPr lang="en-US" sz="1600" b="1">
              <a:solidFill>
                <a:schemeClr val="dk1"/>
              </a:solidFill>
              <a:effectLst>
                <a:outerShdw blurRad="38100" dist="19050" dir="2700000" algn="tl" rotWithShape="0">
                  <a:schemeClr val="dk1">
                    <a:alpha val="40000"/>
                  </a:schemeClr>
                </a:outerShdw>
              </a:effectLst>
            </a:rPr>
            <a:t>Wrong DDO names were mentioned against the TANs in Form-24G statements.</a:t>
          </a:r>
          <a:endParaRPr lang="en-IN" sz="1600" dirty="0">
            <a:solidFill>
              <a:schemeClr val="dk1"/>
            </a:solidFill>
          </a:endParaRPr>
        </a:p>
      </dsp:txBody>
      <dsp:txXfrm>
        <a:off x="354747" y="2092810"/>
        <a:ext cx="7094923" cy="730551"/>
      </dsp:txXfrm>
    </dsp:sp>
    <dsp:sp modelId="{14101978-DD22-41B5-AF58-BA646CE11F3D}">
      <dsp:nvSpPr>
        <dsp:cNvPr id="14" name="Rectangles 13"/>
        <dsp:cNvSpPr/>
      </dsp:nvSpPr>
      <dsp:spPr bwMode="white">
        <a:xfrm>
          <a:off x="0" y="3623489"/>
          <a:ext cx="7449670" cy="226800"/>
        </a:xfrm>
        <a:prstGeom prst="rect">
          <a:avLst/>
        </a:prstGeom>
      </dsp:spPr>
      <dsp:style>
        <a:lnRef idx="2">
          <a:schemeClr val="dk1"/>
        </a:lnRef>
        <a:fillRef idx="1">
          <a:schemeClr val="dk1">
            <a:alpha val="90000"/>
            <a:tint val="40000"/>
          </a:schemeClr>
        </a:fillRef>
        <a:effectRef idx="0">
          <a:scrgbClr r="0" g="0" b="0"/>
        </a:effectRef>
        <a:fontRef idx="minor"/>
      </dsp:style>
      <dsp:txBody>
        <a:bodyPr lIns="578177" tIns="187452" rIns="578177" bIns="64008" anchor="t"/>
        <a:lstStyle>
          <a:lvl1pPr algn="l">
            <a:defRPr sz="9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endParaRPr>
            <a:solidFill>
              <a:schemeClr val="dk1"/>
            </a:solidFill>
          </a:endParaRPr>
        </a:p>
      </dsp:txBody>
      <dsp:txXfrm>
        <a:off x="0" y="3623489"/>
        <a:ext cx="7449670" cy="226800"/>
      </dsp:txXfrm>
    </dsp:sp>
    <dsp:sp modelId="{A1AE28A6-894E-4F97-A677-E504DB37536D}">
      <dsp:nvSpPr>
        <dsp:cNvPr id="13" name="Rounded Rectangle 12"/>
        <dsp:cNvSpPr/>
      </dsp:nvSpPr>
      <dsp:spPr bwMode="white">
        <a:xfrm>
          <a:off x="256969" y="3116957"/>
          <a:ext cx="7095254" cy="671777"/>
        </a:xfrm>
        <a:prstGeom prst="roundRect">
          <a:avLst/>
        </a:prstGeom>
      </dsp:spPr>
      <dsp:style>
        <a:lnRef idx="2">
          <a:schemeClr val="dk1">
            <a:shade val="80000"/>
          </a:schemeClr>
        </a:lnRef>
        <a:fillRef idx="1">
          <a:schemeClr val="lt1"/>
        </a:fillRef>
        <a:effectRef idx="0">
          <a:scrgbClr r="0" g="0" b="0"/>
        </a:effectRef>
        <a:fontRef idx="minor">
          <a:schemeClr val="lt1"/>
        </a:fontRef>
      </dsp:style>
      <dsp:txBody>
        <a:bodyPr lIns="197105" tIns="0" rIns="197105" bIns="0" anchor="ctr"/>
        <a:lstStyle>
          <a:lvl1pPr algn="l">
            <a:defRPr sz="9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pPr lvl="0">
            <a:lnSpc>
              <a:spcPct val="100000"/>
            </a:lnSpc>
            <a:spcBef>
              <a:spcPct val="0"/>
            </a:spcBef>
            <a:spcAft>
              <a:spcPct val="35000"/>
            </a:spcAft>
            <a:buFont typeface="+mj-lt"/>
            <a:buAutoNum type="alphaLcParenR"/>
          </a:pPr>
          <a:r>
            <a:rPr lang="en-US" sz="1600" b="1" dirty="0">
              <a:solidFill>
                <a:schemeClr val="dk1"/>
              </a:solidFill>
              <a:effectLst>
                <a:outerShdw blurRad="38100" dist="19050" dir="2700000" algn="tl" rotWithShape="0">
                  <a:schemeClr val="dk1">
                    <a:alpha val="40000"/>
                  </a:schemeClr>
                </a:outerShdw>
              </a:effectLst>
            </a:rPr>
            <a:t>The TANs not belonging to the jurisdiction of the AIN holder were also used in  Form-24 statements.</a:t>
          </a:r>
          <a:endParaRPr lang="en-US" sz="1600" b="1" dirty="0">
            <a:solidFill>
              <a:schemeClr val="dk1"/>
            </a:solidFill>
            <a:sym typeface="+mn-ea"/>
          </a:endParaRPr>
        </a:p>
      </dsp:txBody>
      <dsp:txXfrm>
        <a:off x="256969" y="3116957"/>
        <a:ext cx="7095254" cy="671777"/>
      </dsp:txXfrm>
    </dsp:sp>
    <dsp:sp modelId="{945C9AE1-706C-46EC-A056-7DCEB710E6BF}">
      <dsp:nvSpPr>
        <dsp:cNvPr id="17" name="Rectangles 16"/>
        <dsp:cNvSpPr/>
      </dsp:nvSpPr>
      <dsp:spPr bwMode="white">
        <a:xfrm>
          <a:off x="0" y="4506564"/>
          <a:ext cx="7449670" cy="226800"/>
        </a:xfrm>
        <a:prstGeom prst="rect">
          <a:avLst/>
        </a:prstGeom>
      </dsp:spPr>
      <dsp:style>
        <a:lnRef idx="2">
          <a:schemeClr val="dk1"/>
        </a:lnRef>
        <a:fillRef idx="1">
          <a:schemeClr val="dk1">
            <a:alpha val="90000"/>
            <a:tint val="40000"/>
          </a:schemeClr>
        </a:fillRef>
        <a:effectRef idx="0">
          <a:scrgbClr r="0" g="0" b="0"/>
        </a:effectRef>
        <a:fontRef idx="minor"/>
      </dsp:style>
      <dsp:txBody>
        <a:bodyPr lIns="578177" tIns="187452" rIns="578177" bIns="64008" anchor="t"/>
        <a:lstStyle>
          <a:lvl1pPr algn="l">
            <a:defRPr sz="9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endParaRPr>
            <a:solidFill>
              <a:schemeClr val="dk1"/>
            </a:solidFill>
          </a:endParaRPr>
        </a:p>
      </dsp:txBody>
      <dsp:txXfrm>
        <a:off x="0" y="4506564"/>
        <a:ext cx="7449670" cy="226800"/>
      </dsp:txXfrm>
    </dsp:sp>
    <dsp:sp modelId="{E41D4FE9-67E1-4524-B2CB-B591A9631DAB}">
      <dsp:nvSpPr>
        <dsp:cNvPr id="16" name="Rounded Rectangle 15"/>
        <dsp:cNvSpPr/>
      </dsp:nvSpPr>
      <dsp:spPr bwMode="white">
        <a:xfrm>
          <a:off x="354416" y="3958987"/>
          <a:ext cx="7095254" cy="774377"/>
        </a:xfrm>
        <a:prstGeom prst="roundRect">
          <a:avLst/>
        </a:prstGeom>
      </dsp:spPr>
      <dsp:style>
        <a:lnRef idx="2">
          <a:schemeClr val="dk1">
            <a:shade val="80000"/>
          </a:schemeClr>
        </a:lnRef>
        <a:fillRef idx="1">
          <a:schemeClr val="lt1"/>
        </a:fillRef>
        <a:effectRef idx="0">
          <a:scrgbClr r="0" g="0" b="0"/>
        </a:effectRef>
        <a:fontRef idx="minor">
          <a:schemeClr val="lt1"/>
        </a:fontRef>
      </dsp:style>
      <dsp:txBody>
        <a:bodyPr lIns="197105" tIns="0" rIns="197105" bIns="0" anchor="ctr"/>
        <a:lstStyle>
          <a:lvl1pPr algn="l">
            <a:defRPr sz="900"/>
          </a:lvl1pPr>
          <a:lvl2pPr marL="57150" indent="-57150" algn="l">
            <a:defRPr sz="700"/>
          </a:lvl2pPr>
          <a:lvl3pPr marL="114300" indent="-57150" algn="l">
            <a:defRPr sz="700"/>
          </a:lvl3pPr>
          <a:lvl4pPr marL="171450" indent="-57150" algn="l">
            <a:defRPr sz="700"/>
          </a:lvl4pPr>
          <a:lvl5pPr marL="228600" indent="-57150" algn="l">
            <a:defRPr sz="700"/>
          </a:lvl5pPr>
          <a:lvl6pPr marL="285750" indent="-57150" algn="l">
            <a:defRPr sz="700"/>
          </a:lvl6pPr>
          <a:lvl7pPr marL="342900" indent="-57150" algn="l">
            <a:defRPr sz="700"/>
          </a:lvl7pPr>
          <a:lvl8pPr marL="400050" indent="-57150" algn="l">
            <a:defRPr sz="700"/>
          </a:lvl8pPr>
          <a:lvl9pPr marL="457200" indent="-57150" algn="l">
            <a:defRPr sz="700"/>
          </a:lvl9pPr>
        </a:lstStyle>
        <a:p>
          <a:pPr lvl="0">
            <a:lnSpc>
              <a:spcPct val="100000"/>
            </a:lnSpc>
            <a:spcBef>
              <a:spcPct val="0"/>
            </a:spcBef>
            <a:spcAft>
              <a:spcPct val="35000"/>
            </a:spcAft>
          </a:pPr>
          <a:r>
            <a:rPr lang="en-US" sz="1600" b="1">
              <a:solidFill>
                <a:schemeClr val="dk1"/>
              </a:solidFill>
              <a:effectLst>
                <a:outerShdw blurRad="38100" dist="19050" dir="2700000" algn="tl" rotWithShape="0">
                  <a:schemeClr val="dk1">
                    <a:alpha val="40000"/>
                  </a:schemeClr>
                </a:outerShdw>
              </a:effectLst>
            </a:rPr>
            <a:t>Some of the fraudulent G-Oltas transfer vouchers are fully consumed. Some are partially consumed. Some are not yet consumed.</a:t>
          </a:r>
          <a:endParaRPr lang="en-US" sz="1600" b="1" dirty="0">
            <a:solidFill>
              <a:schemeClr val="dk1"/>
            </a:solidFill>
            <a:effectLst>
              <a:outerShdw blurRad="38100" dist="19050" dir="2700000" algn="tl" rotWithShape="0">
                <a:schemeClr val="dk1">
                  <a:alpha val="40000"/>
                </a:schemeClr>
              </a:outerShdw>
            </a:effectLst>
          </a:endParaRPr>
        </a:p>
      </dsp:txBody>
      <dsp:txXfrm>
        <a:off x="354416" y="3958987"/>
        <a:ext cx="7095254" cy="774377"/>
      </dsp:txXfrm>
    </dsp:sp>
    <dsp:sp modelId="{218B15E0-3041-4066-A90C-AD8724D98C5D}">
      <dsp:nvSpPr>
        <dsp:cNvPr id="3" name="Rectangles 2" hidden="1"/>
        <dsp:cNvSpPr/>
      </dsp:nvSpPr>
      <dsp:spPr>
        <a:xfrm>
          <a:off x="0" y="76357"/>
          <a:ext cx="361637" cy="908535"/>
        </a:xfrm>
        <a:prstGeom prst="rect">
          <a:avLst/>
        </a:prstGeom>
      </dsp:spPr>
      <dsp:txXfrm>
        <a:off x="0" y="76357"/>
        <a:ext cx="361637" cy="908535"/>
      </dsp:txXfrm>
    </dsp:sp>
    <dsp:sp modelId="{9B58E5D7-8251-4122-B5C5-016F0B453CFC}">
      <dsp:nvSpPr>
        <dsp:cNvPr id="6" name="Rectangles 5" hidden="1"/>
        <dsp:cNvSpPr/>
      </dsp:nvSpPr>
      <dsp:spPr>
        <a:xfrm>
          <a:off x="0" y="1127452"/>
          <a:ext cx="354747" cy="831209"/>
        </a:xfrm>
        <a:prstGeom prst="rect">
          <a:avLst/>
        </a:prstGeom>
      </dsp:spPr>
      <dsp:txXfrm>
        <a:off x="0" y="1127452"/>
        <a:ext cx="354747" cy="831209"/>
      </dsp:txXfrm>
    </dsp:sp>
    <dsp:sp modelId="{8F6D681F-0487-40B3-BCDF-BE6C2DD6FFD7}">
      <dsp:nvSpPr>
        <dsp:cNvPr id="9" name="Rectangles 8" hidden="1"/>
        <dsp:cNvSpPr/>
      </dsp:nvSpPr>
      <dsp:spPr>
        <a:xfrm>
          <a:off x="0" y="2101221"/>
          <a:ext cx="354747" cy="730551"/>
        </a:xfrm>
        <a:prstGeom prst="rect">
          <a:avLst/>
        </a:prstGeom>
      </dsp:spPr>
      <dsp:txXfrm>
        <a:off x="0" y="2101221"/>
        <a:ext cx="354747" cy="730551"/>
      </dsp:txXfrm>
    </dsp:sp>
    <dsp:sp modelId="{42D0BA2C-93F4-48D0-9DC6-CDD4261AB837}">
      <dsp:nvSpPr>
        <dsp:cNvPr id="12" name="Rectangles 11" hidden="1"/>
        <dsp:cNvSpPr/>
      </dsp:nvSpPr>
      <dsp:spPr>
        <a:xfrm>
          <a:off x="0" y="2974332"/>
          <a:ext cx="354416" cy="671777"/>
        </a:xfrm>
        <a:prstGeom prst="rect">
          <a:avLst/>
        </a:prstGeom>
      </dsp:spPr>
      <dsp:txXfrm>
        <a:off x="0" y="2974332"/>
        <a:ext cx="354416" cy="671777"/>
      </dsp:txXfrm>
    </dsp:sp>
    <dsp:sp modelId="{20185E2F-BA77-4A4E-82BD-4D82A5F147C7}">
      <dsp:nvSpPr>
        <dsp:cNvPr id="15" name="Rectangles 14" hidden="1"/>
        <dsp:cNvSpPr/>
      </dsp:nvSpPr>
      <dsp:spPr>
        <a:xfrm>
          <a:off x="0" y="3788669"/>
          <a:ext cx="354416" cy="774377"/>
        </a:xfrm>
        <a:prstGeom prst="rect">
          <a:avLst/>
        </a:prstGeom>
      </dsp:spPr>
      <dsp:txXfrm>
        <a:off x="0" y="3788669"/>
        <a:ext cx="354416" cy="774377"/>
      </dsp:txXfrm>
    </dsp:sp>
  </dsp:spTree>
</dsp:drawing>
</file>

<file path=ppt/diagrams/drawing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315200" cy="5121275"/>
        <a:chOff x="0" y="0"/>
        <a:chExt cx="7315200" cy="5121275"/>
      </a:xfrm>
    </dsp:grpSpPr>
    <dsp:sp modelId="{7CE53687-A813-406B-AFAD-9E0CCF9163DC}">
      <dsp:nvSpPr>
        <dsp:cNvPr id="5" name="Rectangles 4"/>
        <dsp:cNvSpPr/>
      </dsp:nvSpPr>
      <dsp:spPr bwMode="white">
        <a:xfrm>
          <a:off x="0" y="1345057"/>
          <a:ext cx="7315200" cy="352800"/>
        </a:xfrm>
        <a:prstGeom prst="rect">
          <a:avLst/>
        </a:prstGeom>
      </dsp:spPr>
      <dsp:style>
        <a:lnRef idx="2">
          <a:schemeClr val="accent1">
            <a:shade val="80000"/>
            <a:hueOff val="0"/>
            <a:satOff val="0"/>
            <a:lumOff val="0"/>
            <a:alpha val="100000"/>
          </a:schemeClr>
        </a:lnRef>
        <a:fillRef idx="1">
          <a:schemeClr val="lt1">
            <a:alpha val="90000"/>
          </a:schemeClr>
        </a:fillRef>
        <a:effectRef idx="0">
          <a:scrgbClr r="0" g="0" b="0"/>
        </a:effectRef>
        <a:fontRef idx="minor"/>
      </dsp:style>
      <dsp:txBody>
        <a:bodyPr lIns="567740" tIns="291591" rIns="567740" bIns="99568" anchor="t"/>
        <a:lstStyle>
          <a:lvl1pPr algn="l">
            <a:defRPr sz="14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endParaRPr>
            <a:solidFill>
              <a:schemeClr val="dk1"/>
            </a:solidFill>
          </a:endParaRPr>
        </a:p>
      </dsp:txBody>
      <dsp:txXfrm>
        <a:off x="0" y="1345057"/>
        <a:ext cx="7315200" cy="352800"/>
      </dsp:txXfrm>
    </dsp:sp>
    <dsp:sp modelId="{CF68E6E8-2BD8-4277-835A-52400C3CA878}">
      <dsp:nvSpPr>
        <dsp:cNvPr id="4" name="Rounded Rectangle 3"/>
        <dsp:cNvSpPr/>
      </dsp:nvSpPr>
      <dsp:spPr bwMode="white">
        <a:xfrm>
          <a:off x="355109" y="68121"/>
          <a:ext cx="6960091" cy="1413277"/>
        </a:xfrm>
        <a:prstGeom prst="roundRect">
          <a:avLst/>
        </a:prstGeom>
      </dsp:spPr>
      <dsp:style>
        <a:lnRef idx="2">
          <a:schemeClr val="lt1"/>
        </a:lnRef>
        <a:fillRef idx="1">
          <a:schemeClr val="accent1">
            <a:shade val="80000"/>
            <a:hueOff val="0"/>
            <a:satOff val="0"/>
            <a:lumOff val="0"/>
            <a:alpha val="100000"/>
          </a:schemeClr>
        </a:fillRef>
        <a:effectRef idx="0">
          <a:scrgbClr r="0" g="0" b="0"/>
        </a:effectRef>
        <a:fontRef idx="minor">
          <a:schemeClr val="lt1"/>
        </a:fontRef>
      </dsp:style>
      <dsp:txBody>
        <a:bodyPr lIns="193547" tIns="0" rIns="193547" bIns="0" anchor="ctr"/>
        <a:lstStyle>
          <a:lvl1pPr algn="l">
            <a:defRPr sz="14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buFont typeface="Arial" panose="020B0604020202020204" pitchFamily="34" charset="0"/>
            <a:buChar char="•"/>
          </a:pPr>
          <a:r>
            <a:rPr lang="en-IN" sz="2000" b="1">
              <a:solidFill>
                <a:schemeClr val="tx1"/>
              </a:solidFill>
              <a:sym typeface="+mn-ea"/>
            </a:rPr>
            <a:t>Login credentials for TIN-Protean and TRACES portal need to be diligently used by the Accounts Officer concerned. </a:t>
          </a:r>
          <a:endParaRPr lang="en-US" sz="2000" b="1" dirty="0">
            <a:solidFill>
              <a:schemeClr val="tx1"/>
            </a:solidFill>
          </a:endParaRPr>
        </a:p>
      </dsp:txBody>
      <dsp:txXfrm>
        <a:off x="355109" y="68121"/>
        <a:ext cx="6960091" cy="1413277"/>
      </dsp:txXfrm>
    </dsp:sp>
    <dsp:sp modelId="{E29DB8EF-1BE6-4803-8F8F-806227DB821D}">
      <dsp:nvSpPr>
        <dsp:cNvPr id="8" name="Rectangles 7"/>
        <dsp:cNvSpPr/>
      </dsp:nvSpPr>
      <dsp:spPr bwMode="white">
        <a:xfrm>
          <a:off x="0" y="2859809"/>
          <a:ext cx="7315200" cy="352800"/>
        </a:xfrm>
        <a:prstGeom prst="rect">
          <a:avLst/>
        </a:prstGeom>
      </dsp:spPr>
      <dsp:style>
        <a:lnRef idx="2">
          <a:schemeClr val="accent1">
            <a:shade val="80000"/>
            <a:hueOff val="120000"/>
            <a:satOff val="-391"/>
            <a:lumOff val="13333"/>
            <a:alpha val="100000"/>
          </a:schemeClr>
        </a:lnRef>
        <a:fillRef idx="1">
          <a:schemeClr val="lt1">
            <a:alpha val="90000"/>
          </a:schemeClr>
        </a:fillRef>
        <a:effectRef idx="0">
          <a:scrgbClr r="0" g="0" b="0"/>
        </a:effectRef>
        <a:fontRef idx="minor"/>
      </dsp:style>
      <dsp:txBody>
        <a:bodyPr lIns="567740" tIns="291591" rIns="567740" bIns="99568" anchor="t"/>
        <a:lstStyle>
          <a:lvl1pPr algn="l">
            <a:defRPr sz="14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endParaRPr>
            <a:solidFill>
              <a:schemeClr val="dk1"/>
            </a:solidFill>
          </a:endParaRPr>
        </a:p>
      </dsp:txBody>
      <dsp:txXfrm>
        <a:off x="0" y="2859809"/>
        <a:ext cx="7315200" cy="352800"/>
      </dsp:txXfrm>
    </dsp:sp>
    <dsp:sp modelId="{673ABB13-3F57-4484-9DF7-D54298412B31}">
      <dsp:nvSpPr>
        <dsp:cNvPr id="7" name="Rounded Rectangle 6"/>
        <dsp:cNvSpPr/>
      </dsp:nvSpPr>
      <dsp:spPr bwMode="white">
        <a:xfrm>
          <a:off x="348343" y="1773457"/>
          <a:ext cx="6966857" cy="1292992"/>
        </a:xfrm>
        <a:prstGeom prst="roundRect">
          <a:avLst/>
        </a:prstGeom>
      </dsp:spPr>
      <dsp:style>
        <a:lnRef idx="2">
          <a:schemeClr val="lt1"/>
        </a:lnRef>
        <a:fillRef idx="1">
          <a:schemeClr val="accent1">
            <a:shade val="80000"/>
            <a:hueOff val="120000"/>
            <a:satOff val="-391"/>
            <a:lumOff val="13333"/>
            <a:alpha val="100000"/>
          </a:schemeClr>
        </a:fillRef>
        <a:effectRef idx="0">
          <a:scrgbClr r="0" g="0" b="0"/>
        </a:effectRef>
        <a:fontRef idx="minor">
          <a:schemeClr val="lt1"/>
        </a:fontRef>
      </dsp:style>
      <dsp:txBody>
        <a:bodyPr lIns="193547" tIns="0" rIns="193547" bIns="0" anchor="ctr"/>
        <a:lstStyle>
          <a:lvl1pPr algn="l">
            <a:defRPr sz="14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buNone/>
          </a:pPr>
          <a:r>
            <a:rPr lang="en-IN" sz="2000" b="1">
              <a:solidFill>
                <a:schemeClr val="tx1"/>
              </a:solidFill>
              <a:sym typeface="+mn-ea"/>
            </a:rPr>
            <a:t>Need to identify inactive AINs</a:t>
          </a:r>
          <a:r>
            <a:rPr lang="en-US" altLang="en-IN" sz="2000" b="1">
              <a:solidFill>
                <a:schemeClr val="tx1"/>
              </a:solidFill>
              <a:sym typeface="+mn-ea"/>
            </a:rPr>
            <a:t>/TANs</a:t>
          </a:r>
          <a:r>
            <a:rPr lang="en-IN" sz="2000" b="1">
              <a:solidFill>
                <a:schemeClr val="tx1"/>
              </a:solidFill>
              <a:sym typeface="+mn-ea"/>
            </a:rPr>
            <a:t> and initiate the process of deactivation/deletion as per the mandate of Central Action.</a:t>
          </a:r>
          <a:endParaRPr lang="en-IN" sz="2000" dirty="0">
            <a:solidFill>
              <a:schemeClr val="tx1"/>
            </a:solidFill>
          </a:endParaRPr>
        </a:p>
      </dsp:txBody>
      <dsp:txXfrm>
        <a:off x="348343" y="1773457"/>
        <a:ext cx="6966857" cy="1292992"/>
      </dsp:txXfrm>
    </dsp:sp>
    <dsp:sp modelId="{D11BBD7F-157A-4519-A3E5-19CDD88D14CB}">
      <dsp:nvSpPr>
        <dsp:cNvPr id="11" name="Rectangles 10"/>
        <dsp:cNvSpPr/>
      </dsp:nvSpPr>
      <dsp:spPr bwMode="white">
        <a:xfrm>
          <a:off x="0" y="4630055"/>
          <a:ext cx="7315200" cy="352800"/>
        </a:xfrm>
        <a:prstGeom prst="rect">
          <a:avLst/>
        </a:prstGeom>
      </dsp:spPr>
      <dsp:style>
        <a:lnRef idx="2">
          <a:schemeClr val="accent1">
            <a:shade val="80000"/>
            <a:hueOff val="240000"/>
            <a:satOff val="-783"/>
            <a:lumOff val="26667"/>
            <a:alpha val="100000"/>
          </a:schemeClr>
        </a:lnRef>
        <a:fillRef idx="1">
          <a:schemeClr val="lt1">
            <a:alpha val="90000"/>
          </a:schemeClr>
        </a:fillRef>
        <a:effectRef idx="0">
          <a:scrgbClr r="0" g="0" b="0"/>
        </a:effectRef>
        <a:fontRef idx="minor"/>
      </dsp:style>
      <dsp:txBody>
        <a:bodyPr lIns="567740" tIns="291591" rIns="567740" bIns="99568" anchor="t"/>
        <a:lstStyle>
          <a:lvl1pPr algn="l">
            <a:defRPr sz="14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endParaRPr>
            <a:solidFill>
              <a:schemeClr val="dk1"/>
            </a:solidFill>
          </a:endParaRPr>
        </a:p>
      </dsp:txBody>
      <dsp:txXfrm>
        <a:off x="0" y="4630055"/>
        <a:ext cx="7315200" cy="352800"/>
      </dsp:txXfrm>
    </dsp:sp>
    <dsp:sp modelId="{14E08A4C-83FE-485D-BC76-374DF0FA22C8}">
      <dsp:nvSpPr>
        <dsp:cNvPr id="10" name="Rounded Rectangle 9"/>
        <dsp:cNvSpPr/>
      </dsp:nvSpPr>
      <dsp:spPr bwMode="white">
        <a:xfrm>
          <a:off x="348343" y="3275125"/>
          <a:ext cx="6966857" cy="1548486"/>
        </a:xfrm>
        <a:prstGeom prst="roundRect">
          <a:avLst/>
        </a:prstGeom>
      </dsp:spPr>
      <dsp:style>
        <a:lnRef idx="2">
          <a:schemeClr val="lt1"/>
        </a:lnRef>
        <a:fillRef idx="1">
          <a:schemeClr val="accent1">
            <a:shade val="80000"/>
            <a:hueOff val="240000"/>
            <a:satOff val="-783"/>
            <a:lumOff val="26667"/>
            <a:alpha val="100000"/>
          </a:schemeClr>
        </a:fillRef>
        <a:effectRef idx="0">
          <a:scrgbClr r="0" g="0" b="0"/>
        </a:effectRef>
        <a:fontRef idx="minor">
          <a:schemeClr val="lt1"/>
        </a:fontRef>
      </dsp:style>
      <dsp:txBody>
        <a:bodyPr lIns="193547" tIns="0" rIns="193547" bIns="0" anchor="ctr"/>
        <a:lstStyle>
          <a:lvl1pPr algn="l">
            <a:defRPr sz="14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buFont typeface="Arial" panose="020B0604020202020204" pitchFamily="34" charset="0"/>
            <a:buChar char="•"/>
          </a:pPr>
          <a:r>
            <a:rPr lang="en-IN" sz="2000" b="1">
              <a:solidFill>
                <a:schemeClr val="tx1"/>
              </a:solidFill>
              <a:sym typeface="+mn-ea"/>
            </a:rPr>
            <a:t>To verify the contents of the Form 24G filed by each Accounts Office for the past 5 to 10 months and check whether any wrong TDS credits were given to any TANs.</a:t>
          </a:r>
          <a:endParaRPr lang="en-IN" sz="2000" dirty="0">
            <a:solidFill>
              <a:schemeClr val="tx1"/>
            </a:solidFill>
          </a:endParaRPr>
        </a:p>
      </dsp:txBody>
      <dsp:txXfrm>
        <a:off x="348343" y="3275125"/>
        <a:ext cx="6966857" cy="1548486"/>
      </dsp:txXfrm>
    </dsp:sp>
    <dsp:sp modelId="{218B15E0-3041-4066-A90C-AD8724D98C5D}">
      <dsp:nvSpPr>
        <dsp:cNvPr id="3" name="Rectangles 2" hidden="1"/>
        <dsp:cNvSpPr/>
      </dsp:nvSpPr>
      <dsp:spPr>
        <a:xfrm>
          <a:off x="0" y="138420"/>
          <a:ext cx="355109" cy="1413277"/>
        </a:xfrm>
        <a:prstGeom prst="rect">
          <a:avLst/>
        </a:prstGeom>
      </dsp:spPr>
      <dsp:txXfrm>
        <a:off x="0" y="138420"/>
        <a:ext cx="355109" cy="1413277"/>
      </dsp:txXfrm>
    </dsp:sp>
    <dsp:sp modelId="{9B58E5D7-8251-4122-B5C5-016F0B453CFC}">
      <dsp:nvSpPr>
        <dsp:cNvPr id="6" name="Rectangles 5" hidden="1"/>
        <dsp:cNvSpPr/>
      </dsp:nvSpPr>
      <dsp:spPr>
        <a:xfrm>
          <a:off x="0" y="1773457"/>
          <a:ext cx="348343" cy="1292992"/>
        </a:xfrm>
        <a:prstGeom prst="rect">
          <a:avLst/>
        </a:prstGeom>
      </dsp:spPr>
      <dsp:txXfrm>
        <a:off x="0" y="1773457"/>
        <a:ext cx="348343" cy="1292992"/>
      </dsp:txXfrm>
    </dsp:sp>
    <dsp:sp modelId="{8F6D681F-0487-40B3-BCDF-BE6C2DD6FFD7}">
      <dsp:nvSpPr>
        <dsp:cNvPr id="9" name="Rectangles 8" hidden="1"/>
        <dsp:cNvSpPr/>
      </dsp:nvSpPr>
      <dsp:spPr>
        <a:xfrm>
          <a:off x="0" y="3288209"/>
          <a:ext cx="348343" cy="1548486"/>
        </a:xfrm>
        <a:prstGeom prst="rect">
          <a:avLst/>
        </a:prstGeom>
      </dsp:spPr>
      <dsp:txXfrm>
        <a:off x="0" y="3288209"/>
        <a:ext cx="348343" cy="1548486"/>
      </dsp:txXfrm>
    </dsp:sp>
  </dsp:spTree>
</dsp:drawing>
</file>

<file path=ppt/diagrams/drawing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315200" cy="5121275"/>
        <a:chOff x="0" y="0"/>
        <a:chExt cx="7315200" cy="5121275"/>
      </a:xfrm>
    </dsp:grpSpPr>
    <dsp:sp modelId="{7CE53687-A813-406B-AFAD-9E0CCF9163DC}">
      <dsp:nvSpPr>
        <dsp:cNvPr id="5" name="Rectangles 4"/>
        <dsp:cNvSpPr/>
      </dsp:nvSpPr>
      <dsp:spPr bwMode="white">
        <a:xfrm>
          <a:off x="0" y="1345057"/>
          <a:ext cx="7315200" cy="352800"/>
        </a:xfrm>
        <a:prstGeom prst="rect">
          <a:avLst/>
        </a:prstGeom>
      </dsp:spPr>
      <dsp:style>
        <a:lnRef idx="2">
          <a:schemeClr val="accent1">
            <a:shade val="80000"/>
            <a:hueOff val="0"/>
            <a:satOff val="0"/>
            <a:lumOff val="0"/>
            <a:alpha val="100000"/>
          </a:schemeClr>
        </a:lnRef>
        <a:fillRef idx="1">
          <a:schemeClr val="lt1">
            <a:alpha val="90000"/>
          </a:schemeClr>
        </a:fillRef>
        <a:effectRef idx="0">
          <a:scrgbClr r="0" g="0" b="0"/>
        </a:effectRef>
        <a:fontRef idx="minor"/>
      </dsp:style>
      <dsp:txBody>
        <a:bodyPr lIns="567740" tIns="291591" rIns="567740" bIns="99568" anchor="t"/>
        <a:lstStyle>
          <a:lvl1pPr algn="l">
            <a:defRPr sz="14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endParaRPr>
            <a:solidFill>
              <a:schemeClr val="dk1"/>
            </a:solidFill>
          </a:endParaRPr>
        </a:p>
      </dsp:txBody>
      <dsp:txXfrm>
        <a:off x="0" y="1345057"/>
        <a:ext cx="7315200" cy="352800"/>
      </dsp:txXfrm>
    </dsp:sp>
    <dsp:sp modelId="{CF68E6E8-2BD8-4277-835A-52400C3CA878}">
      <dsp:nvSpPr>
        <dsp:cNvPr id="4" name="Rounded Rectangle 3"/>
        <dsp:cNvSpPr/>
      </dsp:nvSpPr>
      <dsp:spPr bwMode="white">
        <a:xfrm>
          <a:off x="355109" y="68121"/>
          <a:ext cx="6960091" cy="1413277"/>
        </a:xfrm>
        <a:prstGeom prst="roundRect">
          <a:avLst/>
        </a:prstGeom>
      </dsp:spPr>
      <dsp:style>
        <a:lnRef idx="2">
          <a:schemeClr val="lt1"/>
        </a:lnRef>
        <a:fillRef idx="1">
          <a:schemeClr val="accent1">
            <a:shade val="80000"/>
            <a:hueOff val="0"/>
            <a:satOff val="0"/>
            <a:lumOff val="0"/>
            <a:alpha val="100000"/>
          </a:schemeClr>
        </a:fillRef>
        <a:effectRef idx="0">
          <a:scrgbClr r="0" g="0" b="0"/>
        </a:effectRef>
        <a:fontRef idx="minor">
          <a:schemeClr val="lt1"/>
        </a:fontRef>
      </dsp:style>
      <dsp:txBody>
        <a:bodyPr vert="horz" wrap="square" lIns="193547" tIns="0" rIns="193547" bIns="0" anchor="ctr"/>
        <a:lstStyle>
          <a:lvl1pPr algn="l">
            <a:defRPr sz="14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buFont typeface="+mj-lt"/>
          </a:pPr>
          <a:r>
            <a:rPr lang="en-IN" sz="2000" b="1" dirty="0">
              <a:solidFill>
                <a:schemeClr val="tx1"/>
              </a:solidFill>
              <a:sym typeface="+mn-ea"/>
            </a:rPr>
            <a:t>In </a:t>
          </a:r>
          <a:r>
            <a:rPr lang="en-US" altLang="en-IN" sz="2000" b="1" dirty="0">
              <a:solidFill>
                <a:schemeClr val="tx1"/>
              </a:solidFill>
              <a:sym typeface="+mn-ea"/>
            </a:rPr>
            <a:t>your </a:t>
          </a:r>
          <a:r>
            <a:rPr lang="en-IN" sz="2000" b="1" dirty="0">
              <a:solidFill>
                <a:schemeClr val="tx1"/>
              </a:solidFill>
              <a:sym typeface="+mn-ea"/>
            </a:rPr>
            <a:t>in-house monthly report filed by </a:t>
          </a:r>
          <a:r>
            <a:rPr lang="en-US" altLang="en-IN" sz="2000" b="1" dirty="0">
              <a:solidFill>
                <a:schemeClr val="tx1"/>
              </a:solidFill>
              <a:sym typeface="+mn-ea"/>
            </a:rPr>
            <a:t>you </a:t>
          </a:r>
          <a:r>
            <a:rPr lang="en-IN" sz="2000" b="1" dirty="0">
              <a:solidFill>
                <a:schemeClr val="tx1"/>
              </a:solidFill>
              <a:sym typeface="+mn-ea"/>
            </a:rPr>
            <a:t> to </a:t>
          </a:r>
          <a:r>
            <a:rPr lang="en-US" altLang="en-IN" sz="2000" b="1" dirty="0">
              <a:solidFill>
                <a:schemeClr val="tx1"/>
              </a:solidFill>
              <a:sym typeface="+mn-ea"/>
            </a:rPr>
            <a:t>your </a:t>
          </a:r>
          <a:r>
            <a:rPr lang="en-IN" sz="2000" b="1" dirty="0">
              <a:solidFill>
                <a:schemeClr val="tx1"/>
              </a:solidFill>
              <a:sym typeface="+mn-ea"/>
            </a:rPr>
            <a:t>Higher Authorities, a mention should be made regarding the timely filing of Form 24G and reconciliation.</a:t>
          </a:r>
          <a:endParaRPr lang="en-US" sz="2000" b="1" dirty="0"/>
        </a:p>
      </dsp:txBody>
      <dsp:txXfrm>
        <a:off x="355109" y="68121"/>
        <a:ext cx="6960091" cy="1413277"/>
      </dsp:txXfrm>
    </dsp:sp>
    <dsp:sp modelId="{E29DB8EF-1BE6-4803-8F8F-806227DB821D}">
      <dsp:nvSpPr>
        <dsp:cNvPr id="8" name="Rectangles 7"/>
        <dsp:cNvSpPr/>
      </dsp:nvSpPr>
      <dsp:spPr bwMode="white">
        <a:xfrm>
          <a:off x="0" y="2859809"/>
          <a:ext cx="7315200" cy="352800"/>
        </a:xfrm>
        <a:prstGeom prst="rect">
          <a:avLst/>
        </a:prstGeom>
      </dsp:spPr>
      <dsp:style>
        <a:lnRef idx="2">
          <a:schemeClr val="accent1">
            <a:shade val="80000"/>
            <a:hueOff val="120000"/>
            <a:satOff val="-391"/>
            <a:lumOff val="13333"/>
            <a:alpha val="100000"/>
          </a:schemeClr>
        </a:lnRef>
        <a:fillRef idx="1">
          <a:schemeClr val="lt1">
            <a:alpha val="90000"/>
          </a:schemeClr>
        </a:fillRef>
        <a:effectRef idx="0">
          <a:scrgbClr r="0" g="0" b="0"/>
        </a:effectRef>
        <a:fontRef idx="minor"/>
      </dsp:style>
      <dsp:txBody>
        <a:bodyPr lIns="567740" tIns="291591" rIns="567740" bIns="99568" anchor="t"/>
        <a:lstStyle>
          <a:lvl1pPr algn="l">
            <a:defRPr sz="14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endParaRPr>
            <a:solidFill>
              <a:schemeClr val="dk1"/>
            </a:solidFill>
          </a:endParaRPr>
        </a:p>
      </dsp:txBody>
      <dsp:txXfrm>
        <a:off x="0" y="2859809"/>
        <a:ext cx="7315200" cy="352800"/>
      </dsp:txXfrm>
    </dsp:sp>
    <dsp:sp modelId="{673ABB13-3F57-4484-9DF7-D54298412B31}">
      <dsp:nvSpPr>
        <dsp:cNvPr id="7" name="Rounded Rectangle 6"/>
        <dsp:cNvSpPr/>
      </dsp:nvSpPr>
      <dsp:spPr bwMode="white">
        <a:xfrm>
          <a:off x="348343" y="1773457"/>
          <a:ext cx="6966857" cy="1292992"/>
        </a:xfrm>
        <a:prstGeom prst="roundRect">
          <a:avLst/>
        </a:prstGeom>
      </dsp:spPr>
      <dsp:style>
        <a:lnRef idx="2">
          <a:schemeClr val="lt1"/>
        </a:lnRef>
        <a:fillRef idx="1">
          <a:schemeClr val="accent1">
            <a:shade val="80000"/>
            <a:hueOff val="120000"/>
            <a:satOff val="-391"/>
            <a:lumOff val="13333"/>
            <a:alpha val="100000"/>
          </a:schemeClr>
        </a:fillRef>
        <a:effectRef idx="0">
          <a:scrgbClr r="0" g="0" b="0"/>
        </a:effectRef>
        <a:fontRef idx="minor">
          <a:schemeClr val="lt1"/>
        </a:fontRef>
      </dsp:style>
      <dsp:txBody>
        <a:bodyPr vert="horz" wrap="square" lIns="193547" tIns="0" rIns="193547" bIns="0" anchor="ctr"/>
        <a:lstStyle>
          <a:lvl1pPr algn="l">
            <a:defRPr sz="14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buFont typeface="+mj-lt"/>
          </a:pPr>
          <a:r>
            <a:rPr lang="en-IN" sz="2000" b="1" dirty="0">
              <a:solidFill>
                <a:schemeClr val="tx1"/>
              </a:solidFill>
              <a:sym typeface="+mn-ea"/>
            </a:rPr>
            <a:t>Develop in-house skills relating to filing of Form 24G to prevent any fraudulent practises by unscrupulous persons in future</a:t>
          </a:r>
          <a:endParaRPr lang="en-IN" sz="2000" dirty="0"/>
        </a:p>
      </dsp:txBody>
      <dsp:txXfrm>
        <a:off x="348343" y="1773457"/>
        <a:ext cx="6966857" cy="1292992"/>
      </dsp:txXfrm>
    </dsp:sp>
    <dsp:sp modelId="{D11BBD7F-157A-4519-A3E5-19CDD88D14CB}">
      <dsp:nvSpPr>
        <dsp:cNvPr id="11" name="Rectangles 10"/>
        <dsp:cNvSpPr/>
      </dsp:nvSpPr>
      <dsp:spPr bwMode="white">
        <a:xfrm>
          <a:off x="0" y="4630055"/>
          <a:ext cx="7315200" cy="352800"/>
        </a:xfrm>
        <a:prstGeom prst="rect">
          <a:avLst/>
        </a:prstGeom>
      </dsp:spPr>
      <dsp:style>
        <a:lnRef idx="2">
          <a:schemeClr val="accent1">
            <a:shade val="80000"/>
            <a:hueOff val="240000"/>
            <a:satOff val="-783"/>
            <a:lumOff val="26667"/>
            <a:alpha val="100000"/>
          </a:schemeClr>
        </a:lnRef>
        <a:fillRef idx="1">
          <a:schemeClr val="lt1">
            <a:alpha val="90000"/>
          </a:schemeClr>
        </a:fillRef>
        <a:effectRef idx="0">
          <a:scrgbClr r="0" g="0" b="0"/>
        </a:effectRef>
        <a:fontRef idx="minor"/>
      </dsp:style>
      <dsp:txBody>
        <a:bodyPr lIns="567740" tIns="291591" rIns="567740" bIns="99568" anchor="t"/>
        <a:lstStyle>
          <a:lvl1pPr algn="l">
            <a:defRPr sz="14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endParaRPr>
            <a:solidFill>
              <a:schemeClr val="dk1"/>
            </a:solidFill>
          </a:endParaRPr>
        </a:p>
      </dsp:txBody>
      <dsp:txXfrm>
        <a:off x="0" y="4630055"/>
        <a:ext cx="7315200" cy="352800"/>
      </dsp:txXfrm>
    </dsp:sp>
    <dsp:sp modelId="{14E08A4C-83FE-485D-BC76-374DF0FA22C8}">
      <dsp:nvSpPr>
        <dsp:cNvPr id="10" name="Rounded Rectangle 9"/>
        <dsp:cNvSpPr/>
      </dsp:nvSpPr>
      <dsp:spPr bwMode="white">
        <a:xfrm>
          <a:off x="348343" y="3275125"/>
          <a:ext cx="6966857" cy="1548486"/>
        </a:xfrm>
        <a:prstGeom prst="roundRect">
          <a:avLst/>
        </a:prstGeom>
      </dsp:spPr>
      <dsp:style>
        <a:lnRef idx="2">
          <a:schemeClr val="lt1"/>
        </a:lnRef>
        <a:fillRef idx="1">
          <a:schemeClr val="accent1">
            <a:shade val="80000"/>
            <a:hueOff val="240000"/>
            <a:satOff val="-783"/>
            <a:lumOff val="26667"/>
            <a:alpha val="100000"/>
          </a:schemeClr>
        </a:fillRef>
        <a:effectRef idx="0">
          <a:scrgbClr r="0" g="0" b="0"/>
        </a:effectRef>
        <a:fontRef idx="minor">
          <a:schemeClr val="lt1"/>
        </a:fontRef>
      </dsp:style>
      <dsp:txBody>
        <a:bodyPr vert="horz" wrap="square" lIns="193547" tIns="0" rIns="193547" bIns="0" anchor="ctr"/>
        <a:lstStyle>
          <a:lvl1pPr algn="l">
            <a:defRPr sz="14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buFont typeface="+mj-lt"/>
          </a:pPr>
          <a:r>
            <a:rPr lang="en-IN" sz="2000" b="1" dirty="0">
              <a:solidFill>
                <a:schemeClr val="tx1"/>
              </a:solidFill>
              <a:sym typeface="+mn-ea"/>
            </a:rPr>
            <a:t>Be in touch with the TDS Officers in </a:t>
          </a:r>
          <a:r>
            <a:rPr lang="en-US" altLang="en-IN" sz="2000" b="1" dirty="0">
              <a:solidFill>
                <a:schemeClr val="tx1"/>
              </a:solidFill>
              <a:sym typeface="+mn-ea"/>
            </a:rPr>
            <a:t>your </a:t>
          </a:r>
          <a:r>
            <a:rPr lang="en-IN" sz="2000" b="1" dirty="0">
              <a:solidFill>
                <a:schemeClr val="tx1"/>
              </a:solidFill>
              <a:sym typeface="+mn-ea"/>
            </a:rPr>
            <a:t> jurisdiction on their official email-id, so as to enable knowledge sharing and queries resolution relating to TDS provisions, filing of Form 24G and other related matters</a:t>
          </a:r>
          <a:endParaRPr lang="en-IN" sz="2000" dirty="0"/>
        </a:p>
      </dsp:txBody>
      <dsp:txXfrm>
        <a:off x="348343" y="3275125"/>
        <a:ext cx="6966857" cy="1548486"/>
      </dsp:txXfrm>
    </dsp:sp>
    <dsp:sp modelId="{218B15E0-3041-4066-A90C-AD8724D98C5D}">
      <dsp:nvSpPr>
        <dsp:cNvPr id="3" name="Rectangles 2" hidden="1"/>
        <dsp:cNvSpPr/>
      </dsp:nvSpPr>
      <dsp:spPr>
        <a:xfrm>
          <a:off x="0" y="138420"/>
          <a:ext cx="355109" cy="1413277"/>
        </a:xfrm>
        <a:prstGeom prst="rect">
          <a:avLst/>
        </a:prstGeom>
      </dsp:spPr>
      <dsp:txXfrm>
        <a:off x="0" y="138420"/>
        <a:ext cx="355109" cy="1413277"/>
      </dsp:txXfrm>
    </dsp:sp>
    <dsp:sp modelId="{9B58E5D7-8251-4122-B5C5-016F0B453CFC}">
      <dsp:nvSpPr>
        <dsp:cNvPr id="6" name="Rectangles 5" hidden="1"/>
        <dsp:cNvSpPr/>
      </dsp:nvSpPr>
      <dsp:spPr>
        <a:xfrm>
          <a:off x="0" y="1773457"/>
          <a:ext cx="348343" cy="1292992"/>
        </a:xfrm>
        <a:prstGeom prst="rect">
          <a:avLst/>
        </a:prstGeom>
      </dsp:spPr>
      <dsp:txXfrm>
        <a:off x="0" y="1773457"/>
        <a:ext cx="348343" cy="1292992"/>
      </dsp:txXfrm>
    </dsp:sp>
    <dsp:sp modelId="{8F6D681F-0487-40B3-BCDF-BE6C2DD6FFD7}">
      <dsp:nvSpPr>
        <dsp:cNvPr id="9" name="Rectangles 8" hidden="1"/>
        <dsp:cNvSpPr/>
      </dsp:nvSpPr>
      <dsp:spPr>
        <a:xfrm>
          <a:off x="0" y="3288209"/>
          <a:ext cx="348343" cy="1548486"/>
        </a:xfrm>
        <a:prstGeom prst="rect">
          <a:avLst/>
        </a:prstGeom>
      </dsp:spPr>
      <dsp:txXfrm>
        <a:off x="0" y="3288209"/>
        <a:ext cx="348343" cy="1548486"/>
      </dsp:txXfrm>
    </dsp:sp>
  </dsp:spTree>
</dsp:drawing>
</file>

<file path=ppt/diagrams/drawing9.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7315200" cy="5121275"/>
        <a:chOff x="0" y="0"/>
        <a:chExt cx="7315200" cy="5121275"/>
      </a:xfrm>
    </dsp:grpSpPr>
    <dsp:sp modelId="{930966DC-3FE4-454A-A783-1131ABFAEE7A}">
      <dsp:nvSpPr>
        <dsp:cNvPr id="3" name="Rectangles 2"/>
        <dsp:cNvSpPr/>
      </dsp:nvSpPr>
      <dsp:spPr bwMode="white">
        <a:xfrm>
          <a:off x="0" y="1026080"/>
          <a:ext cx="1828800" cy="49149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70688" tIns="60960" rIns="170688" bIns="60960" anchor="ctr"/>
        <a:lstStyle>
          <a:lvl1pPr algn="r">
            <a:defRPr sz="1900"/>
          </a:lvl1pPr>
          <a:lvl2pPr marL="114300" indent="-114300" algn="r">
            <a:defRPr sz="1400"/>
          </a:lvl2pPr>
          <a:lvl3pPr marL="228600" indent="-114300" algn="r">
            <a:defRPr sz="1400"/>
          </a:lvl3pPr>
          <a:lvl4pPr marL="342900" indent="-114300" algn="r">
            <a:defRPr sz="1400"/>
          </a:lvl4pPr>
          <a:lvl5pPr marL="457200" indent="-114300" algn="r">
            <a:defRPr sz="1400"/>
          </a:lvl5pPr>
          <a:lvl6pPr marL="571500" indent="-114300" algn="r">
            <a:defRPr sz="1400"/>
          </a:lvl6pPr>
          <a:lvl7pPr marL="685800" indent="-114300" algn="r">
            <a:defRPr sz="1400"/>
          </a:lvl7pPr>
          <a:lvl8pPr marL="800100" indent="-114300" algn="r">
            <a:defRPr sz="1400"/>
          </a:lvl8pPr>
          <a:lvl9pPr marL="914400" indent="-114300" algn="r">
            <a:defRPr sz="1400"/>
          </a:lvl9pPr>
        </a:lstStyle>
        <a:p>
          <a:pPr lvl="0">
            <a:lnSpc>
              <a:spcPct val="100000"/>
            </a:lnSpc>
            <a:spcBef>
              <a:spcPct val="0"/>
            </a:spcBef>
            <a:spcAft>
              <a:spcPct val="35000"/>
            </a:spcAft>
          </a:pPr>
          <a:r>
            <a:rPr lang="en-US" sz="2400" dirty="0">
              <a:solidFill>
                <a:schemeClr val="tx1"/>
              </a:solidFill>
            </a:rPr>
            <a:t>Email-id 1</a:t>
          </a:r>
          <a:endParaRPr lang="en-IN" sz="2400" dirty="0">
            <a:solidFill>
              <a:schemeClr val="tx1"/>
            </a:solidFill>
          </a:endParaRPr>
        </a:p>
      </dsp:txBody>
      <dsp:txXfrm>
        <a:off x="0" y="1026080"/>
        <a:ext cx="1828800" cy="491490"/>
      </dsp:txXfrm>
    </dsp:sp>
    <dsp:sp modelId="{EA69BB56-85AB-4E57-B4B5-40F8C0F9EB80}">
      <dsp:nvSpPr>
        <dsp:cNvPr id="4" name="Left Brace 3"/>
        <dsp:cNvSpPr/>
      </dsp:nvSpPr>
      <dsp:spPr bwMode="white">
        <a:xfrm>
          <a:off x="1828800" y="1083725"/>
          <a:ext cx="365760" cy="376200"/>
        </a:xfrm>
        <a:prstGeom prst="leftBrace">
          <a:avLst>
            <a:gd name="adj1" fmla="val 35000"/>
            <a:gd name="adj2" fmla="val 50000"/>
          </a:avLst>
        </a:prstGeom>
      </dsp:spPr>
      <dsp:style>
        <a:lnRef idx="2">
          <a:schemeClr val="accent1">
            <a:shade val="80000"/>
          </a:schemeClr>
        </a:lnRef>
        <a:fillRef idx="0">
          <a:schemeClr val="accent1">
            <a:shade val="80000"/>
          </a:schemeClr>
        </a:fillRef>
        <a:effectRef idx="0">
          <a:scrgbClr r="0" g="0" b="0"/>
        </a:effectRef>
        <a:fontRef idx="minor"/>
      </dsp:style>
      <dsp:txXfrm>
        <a:off x="1828800" y="1083725"/>
        <a:ext cx="365760" cy="376200"/>
      </dsp:txXfrm>
    </dsp:sp>
    <dsp:sp modelId="{074AE6B5-172A-4675-AE49-F44D983A9F06}">
      <dsp:nvSpPr>
        <dsp:cNvPr id="5" name="Rectangles 4"/>
        <dsp:cNvSpPr/>
      </dsp:nvSpPr>
      <dsp:spPr bwMode="white">
        <a:xfrm>
          <a:off x="2340864" y="1053068"/>
          <a:ext cx="4974336" cy="437515"/>
        </a:xfrm>
        <a:prstGeom prst="rect">
          <a:avLst/>
        </a:prstGeom>
      </dsp:spPr>
      <dsp:style>
        <a:lnRef idx="2">
          <a:schemeClr val="lt1"/>
        </a:lnRef>
        <a:fillRef idx="1">
          <a:schemeClr val="accent1">
            <a:shade val="80000"/>
            <a:hueOff val="0"/>
            <a:satOff val="0"/>
            <a:lumOff val="0"/>
            <a:alpha val="100000"/>
          </a:schemeClr>
        </a:fillRef>
        <a:effectRef idx="0">
          <a:scrgbClr r="0" g="0" b="0"/>
        </a:effectRef>
        <a:fontRef idx="minor">
          <a:schemeClr val="lt1"/>
        </a:fontRef>
      </dsp:style>
      <dsp:txBody>
        <a:bodyPr lIns="72390" tIns="72390" rIns="72390" bIns="72390" anchor="ctr"/>
        <a:lstStyle>
          <a:lvl1pPr algn="l">
            <a:defRPr sz="1900"/>
          </a:lvl1pPr>
          <a:lvl2pPr marL="171450" indent="-171450" algn="l">
            <a:defRPr sz="1900"/>
          </a:lvl2pPr>
          <a:lvl3pPr marL="342900" indent="-171450" algn="l">
            <a:defRPr sz="1900"/>
          </a:lvl3pPr>
          <a:lvl4pPr marL="514350" indent="-171450" algn="l">
            <a:defRPr sz="1900"/>
          </a:lvl4pPr>
          <a:lvl5pPr marL="685800" indent="-171450" algn="l">
            <a:defRPr sz="1900"/>
          </a:lvl5pPr>
          <a:lvl6pPr marL="857250" indent="-171450" algn="l">
            <a:defRPr sz="1900"/>
          </a:lvl6pPr>
          <a:lvl7pPr marL="1028700" indent="-171450" algn="l">
            <a:defRPr sz="1900"/>
          </a:lvl7pPr>
          <a:lvl8pPr marL="1200150" indent="-171450" algn="l">
            <a:defRPr sz="1900"/>
          </a:lvl8pPr>
          <a:lvl9pPr marL="1371600" indent="-171450" algn="l">
            <a:defRPr sz="1900"/>
          </a:lvl9pPr>
        </a:lstStyle>
        <a:p>
          <a:pPr lvl="1">
            <a:lnSpc>
              <a:spcPct val="100000"/>
            </a:lnSpc>
            <a:spcBef>
              <a:spcPct val="0"/>
            </a:spcBef>
            <a:spcAft>
              <a:spcPct val="15000"/>
            </a:spcAft>
            <a:buChar char="•"/>
          </a:pPr>
          <a:r>
            <a:rPr lang="en-IN" b="1" dirty="0">
              <a:cs typeface="Calibri" panose="020F0502020204030204" pitchFamily="34" charset="0"/>
              <a:sym typeface="+mn-ea"/>
            </a:rPr>
            <a:t>Hyderabad.dcit.tds1.1@incometax.gov.in</a:t>
          </a:r>
          <a:endParaRPr lang="en-IN" dirty="0"/>
        </a:p>
      </dsp:txBody>
      <dsp:txXfrm>
        <a:off x="2340864" y="1053068"/>
        <a:ext cx="4974336" cy="437515"/>
      </dsp:txXfrm>
    </dsp:sp>
    <dsp:sp modelId="{011DCBE9-FD16-410E-A66B-675EC4D417CE}">
      <dsp:nvSpPr>
        <dsp:cNvPr id="6" name="Rectangles 5"/>
        <dsp:cNvSpPr/>
      </dsp:nvSpPr>
      <dsp:spPr bwMode="white">
        <a:xfrm>
          <a:off x="0" y="3603705"/>
          <a:ext cx="1828800" cy="49149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170688" tIns="60960" rIns="170688" bIns="60960" anchor="ctr"/>
        <a:lstStyle>
          <a:lvl1pPr algn="r">
            <a:defRPr sz="1900"/>
          </a:lvl1pPr>
          <a:lvl2pPr marL="114300" indent="-114300" algn="r">
            <a:defRPr sz="1400"/>
          </a:lvl2pPr>
          <a:lvl3pPr marL="228600" indent="-114300" algn="r">
            <a:defRPr sz="1400"/>
          </a:lvl3pPr>
          <a:lvl4pPr marL="342900" indent="-114300" algn="r">
            <a:defRPr sz="1400"/>
          </a:lvl4pPr>
          <a:lvl5pPr marL="457200" indent="-114300" algn="r">
            <a:defRPr sz="1400"/>
          </a:lvl5pPr>
          <a:lvl6pPr marL="571500" indent="-114300" algn="r">
            <a:defRPr sz="1400"/>
          </a:lvl6pPr>
          <a:lvl7pPr marL="685800" indent="-114300" algn="r">
            <a:defRPr sz="1400"/>
          </a:lvl7pPr>
          <a:lvl8pPr marL="800100" indent="-114300" algn="r">
            <a:defRPr sz="1400"/>
          </a:lvl8pPr>
          <a:lvl9pPr marL="914400" indent="-114300" algn="r">
            <a:defRPr sz="1400"/>
          </a:lvl9pPr>
        </a:lstStyle>
        <a:p>
          <a:pPr lvl="0">
            <a:lnSpc>
              <a:spcPct val="100000"/>
            </a:lnSpc>
            <a:spcBef>
              <a:spcPct val="0"/>
            </a:spcBef>
            <a:spcAft>
              <a:spcPct val="35000"/>
            </a:spcAft>
          </a:pPr>
          <a:r>
            <a:rPr lang="en-US" sz="2400" dirty="0">
              <a:solidFill>
                <a:schemeClr val="tx1"/>
              </a:solidFill>
            </a:rPr>
            <a:t>Email-id 2</a:t>
          </a:r>
          <a:endParaRPr lang="en-IN" sz="2400" dirty="0">
            <a:solidFill>
              <a:schemeClr val="tx1"/>
            </a:solidFill>
          </a:endParaRPr>
        </a:p>
      </dsp:txBody>
      <dsp:txXfrm>
        <a:off x="0" y="3603705"/>
        <a:ext cx="1828800" cy="491490"/>
      </dsp:txXfrm>
    </dsp:sp>
    <dsp:sp modelId="{0F29AD45-1BDE-4948-A05B-821B94A45060}">
      <dsp:nvSpPr>
        <dsp:cNvPr id="7" name="Left Brace 6"/>
        <dsp:cNvSpPr/>
      </dsp:nvSpPr>
      <dsp:spPr bwMode="white">
        <a:xfrm>
          <a:off x="1828800" y="3661350"/>
          <a:ext cx="365760" cy="376200"/>
        </a:xfrm>
        <a:prstGeom prst="leftBrace">
          <a:avLst>
            <a:gd name="adj1" fmla="val 35000"/>
            <a:gd name="adj2" fmla="val 50000"/>
          </a:avLst>
        </a:prstGeom>
      </dsp:spPr>
      <dsp:style>
        <a:lnRef idx="2">
          <a:schemeClr val="accent1">
            <a:shade val="80000"/>
          </a:schemeClr>
        </a:lnRef>
        <a:fillRef idx="0">
          <a:schemeClr val="accent1">
            <a:shade val="80000"/>
          </a:schemeClr>
        </a:fillRef>
        <a:effectRef idx="0">
          <a:scrgbClr r="0" g="0" b="0"/>
        </a:effectRef>
        <a:fontRef idx="minor"/>
      </dsp:style>
      <dsp:txXfrm>
        <a:off x="1828800" y="3661350"/>
        <a:ext cx="365760" cy="376200"/>
      </dsp:txXfrm>
    </dsp:sp>
    <dsp:sp modelId="{C82A989D-5911-4374-8E71-0203E43A4D5D}">
      <dsp:nvSpPr>
        <dsp:cNvPr id="8" name="Rectangles 7"/>
        <dsp:cNvSpPr/>
      </dsp:nvSpPr>
      <dsp:spPr bwMode="white">
        <a:xfrm>
          <a:off x="2340864" y="3630692"/>
          <a:ext cx="4974336" cy="437515"/>
        </a:xfrm>
        <a:prstGeom prst="rect">
          <a:avLst/>
        </a:prstGeom>
      </dsp:spPr>
      <dsp:style>
        <a:lnRef idx="2">
          <a:schemeClr val="lt1"/>
        </a:lnRef>
        <a:fillRef idx="1">
          <a:schemeClr val="accent1">
            <a:shade val="80000"/>
            <a:hueOff val="240000"/>
            <a:satOff val="-783"/>
            <a:lumOff val="26667"/>
            <a:alpha val="100000"/>
          </a:schemeClr>
        </a:fillRef>
        <a:effectRef idx="0">
          <a:scrgbClr r="0" g="0" b="0"/>
        </a:effectRef>
        <a:fontRef idx="minor">
          <a:schemeClr val="lt1"/>
        </a:fontRef>
      </dsp:style>
      <dsp:txBody>
        <a:bodyPr lIns="72390" tIns="72390" rIns="72390" bIns="72390" anchor="ctr"/>
        <a:lstStyle>
          <a:lvl1pPr algn="l">
            <a:defRPr sz="1900"/>
          </a:lvl1pPr>
          <a:lvl2pPr marL="171450" indent="-171450" algn="l">
            <a:defRPr sz="1900"/>
          </a:lvl2pPr>
          <a:lvl3pPr marL="342900" indent="-171450" algn="l">
            <a:defRPr sz="1900"/>
          </a:lvl3pPr>
          <a:lvl4pPr marL="514350" indent="-171450" algn="l">
            <a:defRPr sz="1900"/>
          </a:lvl4pPr>
          <a:lvl5pPr marL="685800" indent="-171450" algn="l">
            <a:defRPr sz="1900"/>
          </a:lvl5pPr>
          <a:lvl6pPr marL="857250" indent="-171450" algn="l">
            <a:defRPr sz="1900"/>
          </a:lvl6pPr>
          <a:lvl7pPr marL="1028700" indent="-171450" algn="l">
            <a:defRPr sz="1900"/>
          </a:lvl7pPr>
          <a:lvl8pPr marL="1200150" indent="-171450" algn="l">
            <a:defRPr sz="1900"/>
          </a:lvl8pPr>
          <a:lvl9pPr marL="1371600" indent="-171450" algn="l">
            <a:defRPr sz="1900"/>
          </a:lvl9pPr>
        </a:lstStyle>
        <a:p>
          <a:pPr lvl="1">
            <a:lnSpc>
              <a:spcPct val="100000"/>
            </a:lnSpc>
            <a:spcBef>
              <a:spcPct val="0"/>
            </a:spcBef>
            <a:spcAft>
              <a:spcPct val="15000"/>
            </a:spcAft>
            <a:buChar char="•"/>
          </a:pPr>
          <a:r>
            <a:rPr lang="en-IN" b="1" dirty="0">
              <a:cs typeface="Calibri" panose="020F0502020204030204" pitchFamily="34" charset="0"/>
              <a:sym typeface="+mn-ea"/>
            </a:rPr>
            <a:t>Hyderabad.ito.tds1.1@incometax.gov.in</a:t>
          </a:r>
          <a:endParaRPr lang="en-IN" dirty="0"/>
        </a:p>
      </dsp:txBody>
      <dsp:txXfrm>
        <a:off x="2340864" y="3630692"/>
        <a:ext cx="4974336" cy="437515"/>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type="leftBrace" r:blip="" rot="180">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FD2431-F1DD-4EF1-B5A2-BDA28C94683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DAFD2431-F1DD-4EF1-B5A2-BDA28C946837}"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DAFD2431-F1DD-4EF1-B5A2-BDA28C946837}"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DAFD2431-F1DD-4EF1-B5A2-BDA28C94683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DAFD2431-F1DD-4EF1-B5A2-BDA28C94683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8" name="Date Placeholder 7"/>
          <p:cNvSpPr>
            <a:spLocks noGrp="1"/>
          </p:cNvSpPr>
          <p:nvPr>
            <p:ph type="dt" sz="half" idx="10"/>
          </p:nvPr>
        </p:nvSpPr>
        <p:spPr/>
        <p:txBody>
          <a:bodyPr/>
          <a:lstStyle/>
          <a:p>
            <a:fld id="{DAFD2431-F1DD-4EF1-B5A2-BDA28C946837}" type="datetimeFigureOut">
              <a:rPr lang="en-IN" smtClean="0"/>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2" name="Date Placeholder 1"/>
          <p:cNvSpPr>
            <a:spLocks noGrp="1"/>
          </p:cNvSpPr>
          <p:nvPr>
            <p:ph type="dt" sz="half" idx="10"/>
          </p:nvPr>
        </p:nvSpPr>
        <p:spPr/>
        <p:txBody>
          <a:bodyPr/>
          <a:lstStyle/>
          <a:p>
            <a:fld id="{DAFD2431-F1DD-4EF1-B5A2-BDA28C946837}" type="datetimeFigureOut">
              <a:rPr lang="en-IN" smtClean="0"/>
            </a:fld>
            <a:endParaRPr lang="en-IN"/>
          </a:p>
        </p:txBody>
      </p:sp>
      <p:sp>
        <p:nvSpPr>
          <p:cNvPr id="11" name="Footer Placeholder 10"/>
          <p:cNvSpPr>
            <a:spLocks noGrp="1"/>
          </p:cNvSpPr>
          <p:nvPr>
            <p:ph type="ftr" sz="quarter" idx="11"/>
          </p:nvPr>
        </p:nvSpPr>
        <p:spPr/>
        <p:txBody>
          <a:bodyPr/>
          <a:lstStyle/>
          <a:p>
            <a:endParaRPr lang="en-IN"/>
          </a:p>
        </p:txBody>
      </p:sp>
      <p:sp>
        <p:nvSpPr>
          <p:cNvPr id="12" name="Slide Number Placeholder 11"/>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DAFD2431-F1DD-4EF1-B5A2-BDA28C946837}" type="datetimeFigureOut">
              <a:rPr lang="en-IN" smtClean="0"/>
            </a:fld>
            <a:endParaRPr lang="en-IN"/>
          </a:p>
        </p:txBody>
      </p:sp>
      <p:sp>
        <p:nvSpPr>
          <p:cNvPr id="7" name="Footer Placeholder 6"/>
          <p:cNvSpPr>
            <a:spLocks noGrp="1"/>
          </p:cNvSpPr>
          <p:nvPr>
            <p:ph type="ftr" sz="quarter" idx="11"/>
          </p:nvPr>
        </p:nvSpPr>
        <p:spPr/>
        <p:txBody>
          <a:bodyPr/>
          <a:lstStyle/>
          <a:p>
            <a:endParaRPr lang="en-IN"/>
          </a:p>
        </p:txBody>
      </p:sp>
      <p:sp>
        <p:nvSpPr>
          <p:cNvPr id="8" name="Slide Number Placeholder 7"/>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AFD2431-F1DD-4EF1-B5A2-BDA28C94683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8" name="Date Placeholder 7"/>
          <p:cNvSpPr>
            <a:spLocks noGrp="1"/>
          </p:cNvSpPr>
          <p:nvPr>
            <p:ph type="dt" sz="half" idx="10"/>
          </p:nvPr>
        </p:nvSpPr>
        <p:spPr/>
        <p:txBody>
          <a:bodyPr/>
          <a:lstStyle/>
          <a:p>
            <a:fld id="{DAFD2431-F1DD-4EF1-B5A2-BDA28C946837}" type="datetimeFigureOut">
              <a:rPr lang="en-IN" smtClean="0"/>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8" name="Date Placeholder 7"/>
          <p:cNvSpPr>
            <a:spLocks noGrp="1"/>
          </p:cNvSpPr>
          <p:nvPr>
            <p:ph type="dt" sz="half" idx="10"/>
          </p:nvPr>
        </p:nvSpPr>
        <p:spPr/>
        <p:txBody>
          <a:bodyPr/>
          <a:lstStyle/>
          <a:p>
            <a:fld id="{DAFD2431-F1DD-4EF1-B5A2-BDA28C946837}" type="datetimeFigureOut">
              <a:rPr lang="en-IN" smtClean="0"/>
            </a:fld>
            <a:endParaRPr lang="en-IN"/>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C859DC03-2001-488E-B48D-B1CE3F040FB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DAFD2431-F1DD-4EF1-B5A2-BDA28C946837}" type="datetimeFigureOut">
              <a:rPr lang="en-IN" smtClean="0"/>
            </a:fld>
            <a:endParaRPr lang="en-IN"/>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C859DC03-2001-488E-B48D-B1CE3F040FBE}"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anose="05020102010507070707"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treasury.telangana.gov.in/ddolist." TargetMode="External"/><Relationship Id="rId2" Type="http://schemas.openxmlformats.org/officeDocument/2006/relationships/image" Target="../media/image4.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4.png"/><Relationship Id="rId6" Type="http://schemas.openxmlformats.org/officeDocument/2006/relationships/image" Target="../media/image3.pn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microsoft.com/office/2007/relationships/diagramDrawing" Target="../diagrams/drawing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3" Type="http://schemas.openxmlformats.org/officeDocument/2006/relationships/diagramData" Target="../diagrams/data6.xml"/><Relationship Id="rId2" Type="http://schemas.openxmlformats.org/officeDocument/2006/relationships/image" Target="../media/image4.png"/><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microsoft.com/office/2007/relationships/diagramDrawing" Target="../diagrams/drawing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3" Type="http://schemas.openxmlformats.org/officeDocument/2006/relationships/diagramData" Target="../diagrams/data7.xml"/><Relationship Id="rId2" Type="http://schemas.openxmlformats.org/officeDocument/2006/relationships/image" Target="../media/image4.png"/><Relationship Id="rId1" Type="http://schemas.openxmlformats.org/officeDocument/2006/relationships/image" Target="../media/image3.png"/></Relationships>
</file>

<file path=ppt/slides/_rels/slide27.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microsoft.com/office/2007/relationships/diagramDrawing" Target="../diagrams/drawing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3" Type="http://schemas.openxmlformats.org/officeDocument/2006/relationships/diagramData" Target="../diagrams/data8.xml"/><Relationship Id="rId2" Type="http://schemas.openxmlformats.org/officeDocument/2006/relationships/image" Target="../media/image4.png"/><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4.png"/><Relationship Id="rId6" Type="http://schemas.openxmlformats.org/officeDocument/2006/relationships/image" Target="../media/image3.png"/><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hyperlink" Target="https://www.indiafilings.com/tan-registration" TargetMode="Externa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4.png"/><Relationship Id="rId6" Type="http://schemas.openxmlformats.org/officeDocument/2006/relationships/image" Target="../media/image3.png"/><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4.png"/><Relationship Id="rId6" Type="http://schemas.openxmlformats.org/officeDocument/2006/relationships/image" Target="../media/image3.png"/><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image" Target="../media/image4.png"/><Relationship Id="rId6" Type="http://schemas.openxmlformats.org/officeDocument/2006/relationships/image" Target="../media/image3.png"/><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4.png"/><Relationship Id="rId6" Type="http://schemas.openxmlformats.org/officeDocument/2006/relationships/image" Target="../media/image3.png"/><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2200" dirty="0">
                <a:solidFill>
                  <a:schemeClr val="tx1">
                    <a:lumMod val="95000"/>
                    <a:lumOff val="5000"/>
                  </a:schemeClr>
                </a:solidFill>
                <a:latin typeface="Abhaya Libre ExtraBold" panose="02000803000000000000" pitchFamily="2" charset="0"/>
                <a:cs typeface="Abhaya Libre ExtraBold" panose="02000803000000000000" pitchFamily="2" charset="0"/>
              </a:rPr>
            </a:br>
            <a:br>
              <a:rPr lang="en-US" sz="2200" dirty="0">
                <a:solidFill>
                  <a:schemeClr val="tx1">
                    <a:lumMod val="95000"/>
                    <a:lumOff val="5000"/>
                  </a:schemeClr>
                </a:solidFill>
                <a:latin typeface="Abhaya Libre ExtraBold" panose="02000803000000000000" pitchFamily="2" charset="0"/>
                <a:cs typeface="Abhaya Libre ExtraBold" panose="02000803000000000000" pitchFamily="2" charset="0"/>
              </a:rPr>
            </a:br>
            <a:br>
              <a:rPr lang="en-US" sz="2200" dirty="0">
                <a:solidFill>
                  <a:schemeClr val="tx1">
                    <a:lumMod val="95000"/>
                    <a:lumOff val="5000"/>
                  </a:schemeClr>
                </a:solidFill>
                <a:latin typeface="Abhaya Libre ExtraBold" panose="02000803000000000000" pitchFamily="2" charset="0"/>
                <a:cs typeface="Abhaya Libre ExtraBold" panose="02000803000000000000" pitchFamily="2" charset="0"/>
              </a:rPr>
            </a:br>
            <a:br>
              <a:rPr lang="en-US" sz="2200" dirty="0">
                <a:solidFill>
                  <a:schemeClr val="tx1">
                    <a:lumMod val="95000"/>
                    <a:lumOff val="5000"/>
                  </a:schemeClr>
                </a:solidFill>
                <a:latin typeface="Abhaya Libre ExtraBold" panose="02000803000000000000" pitchFamily="2" charset="0"/>
                <a:cs typeface="Abhaya Libre ExtraBold" panose="02000803000000000000" pitchFamily="2" charset="0"/>
              </a:rPr>
            </a:br>
            <a:br>
              <a:rPr lang="en-US" sz="2200" dirty="0">
                <a:solidFill>
                  <a:schemeClr val="tx1">
                    <a:lumMod val="95000"/>
                    <a:lumOff val="5000"/>
                  </a:schemeClr>
                </a:solidFill>
                <a:latin typeface="Abhaya Libre ExtraBold" panose="02000803000000000000" pitchFamily="2" charset="0"/>
                <a:cs typeface="Abhaya Libre ExtraBold" panose="02000803000000000000" pitchFamily="2" charset="0"/>
              </a:rPr>
            </a:br>
            <a:br>
              <a:rPr lang="en-US" sz="2200" dirty="0">
                <a:solidFill>
                  <a:schemeClr val="tx1">
                    <a:lumMod val="95000"/>
                    <a:lumOff val="5000"/>
                  </a:schemeClr>
                </a:solidFill>
                <a:latin typeface="Abhaya Libre ExtraBold" panose="02000803000000000000" pitchFamily="2" charset="0"/>
                <a:cs typeface="Abhaya Libre ExtraBold" panose="02000803000000000000" pitchFamily="2" charset="0"/>
              </a:rPr>
            </a:br>
            <a:br>
              <a:rPr lang="en-US" sz="6000" b="1" dirty="0">
                <a:latin typeface="Copperplate Gothic Bold" panose="020E0705020206020404" pitchFamily="34" charset="0"/>
                <a:sym typeface="+mn-ea"/>
              </a:rPr>
            </a:br>
            <a:br>
              <a:rPr lang="en-US" sz="6000" b="1" dirty="0">
                <a:latin typeface="Copperplate Gothic Bold" panose="020E0705020206020404" pitchFamily="34" charset="0"/>
              </a:rPr>
            </a:br>
            <a:r>
              <a:rPr lang="en-US" sz="6000" b="1" dirty="0">
                <a:latin typeface="Copperplate Gothic Bold" panose="020E0705020206020404" pitchFamily="34" charset="0"/>
                <a:sym typeface="+mn-ea"/>
              </a:rPr>
              <a:t>     </a:t>
            </a:r>
            <a:endParaRPr lang="en-IN" dirty="0"/>
          </a:p>
        </p:txBody>
      </p:sp>
      <p:sp>
        <p:nvSpPr>
          <p:cNvPr id="3" name="Subtitle 2"/>
          <p:cNvSpPr>
            <a:spLocks noGrp="1"/>
          </p:cNvSpPr>
          <p:nvPr>
            <p:ph type="subTitle" idx="1"/>
          </p:nvPr>
        </p:nvSpPr>
        <p:spPr>
          <a:xfrm>
            <a:off x="194820" y="4563571"/>
            <a:ext cx="8619242" cy="1655762"/>
          </a:xfrm>
        </p:spPr>
        <p:txBody>
          <a:bodyPr/>
          <a:lstStyle/>
          <a:p>
            <a:r>
              <a:rPr lang="en-US" sz="2400" b="1" dirty="0">
                <a:solidFill>
                  <a:schemeClr val="bg2">
                    <a:lumMod val="50000"/>
                  </a:schemeClr>
                </a:solidFill>
                <a:latin typeface="Copperplate Gothic Bold" panose="020E0705020206020404" pitchFamily="34" charset="0"/>
                <a:sym typeface="+mn-ea"/>
              </a:rPr>
              <a:t>Thursday, 20th July ,2023</a:t>
            </a:r>
            <a:br>
              <a:rPr lang="en-US" sz="2800" b="1" dirty="0">
                <a:solidFill>
                  <a:schemeClr val="bg2">
                    <a:lumMod val="50000"/>
                  </a:schemeClr>
                </a:solidFill>
                <a:latin typeface="Copperplate Gothic Bold" panose="020E0705020206020404" pitchFamily="34" charset="0"/>
                <a:sym typeface="+mn-ea"/>
              </a:rPr>
            </a:br>
            <a:r>
              <a:rPr lang="en-US" sz="2000" b="1" dirty="0">
                <a:solidFill>
                  <a:schemeClr val="bg2">
                    <a:lumMod val="50000"/>
                  </a:schemeClr>
                </a:solidFill>
                <a:latin typeface="Copperplate Gothic Bold" panose="020E0705020206020404" pitchFamily="34" charset="0"/>
                <a:sym typeface="+mn-ea"/>
              </a:rPr>
              <a:t>AMARAVATHI </a:t>
            </a:r>
            <a:r>
              <a:rPr lang="en-US" sz="2400" b="1" dirty="0">
                <a:solidFill>
                  <a:schemeClr val="bg2">
                    <a:lumMod val="50000"/>
                  </a:schemeClr>
                </a:solidFill>
                <a:latin typeface="Copperplate Gothic Bold" panose="020E0705020206020404" pitchFamily="34" charset="0"/>
                <a:sym typeface="+mn-ea"/>
              </a:rPr>
              <a:t>Auditorium, Mehdi Manzil</a:t>
            </a:r>
            <a:r>
              <a:rPr lang="en-US" sz="2000" b="1" dirty="0">
                <a:solidFill>
                  <a:schemeClr val="bg2">
                    <a:lumMod val="50000"/>
                  </a:schemeClr>
                </a:solidFill>
                <a:latin typeface="Copperplate Gothic Bold" panose="020E0705020206020404" pitchFamily="34" charset="0"/>
                <a:sym typeface="+mn-ea"/>
              </a:rPr>
              <a:t>  </a:t>
            </a:r>
            <a:br>
              <a:rPr lang="en-US" sz="2000" b="1" dirty="0">
                <a:solidFill>
                  <a:schemeClr val="bg2">
                    <a:lumMod val="50000"/>
                  </a:schemeClr>
                </a:solidFill>
                <a:latin typeface="Copperplate Gothic Bold" panose="020E0705020206020404" pitchFamily="34" charset="0"/>
              </a:rPr>
            </a:br>
            <a:r>
              <a:rPr lang="en-US" sz="2400" b="1" dirty="0">
                <a:solidFill>
                  <a:schemeClr val="bg2">
                    <a:lumMod val="50000"/>
                  </a:schemeClr>
                </a:solidFill>
                <a:latin typeface="Copperplate Gothic Bold" panose="020E0705020206020404" pitchFamily="34" charset="0"/>
                <a:sym typeface="+mn-ea"/>
              </a:rPr>
              <a:t>Road No 12,Banajara Hills,Hyderabad.500034</a:t>
            </a:r>
            <a:endParaRPr lang="en-IN" dirty="0">
              <a:solidFill>
                <a:schemeClr val="bg2">
                  <a:lumMod val="50000"/>
                </a:schemeClr>
              </a:solidFill>
            </a:endParaRPr>
          </a:p>
        </p:txBody>
      </p:sp>
      <p:pic>
        <p:nvPicPr>
          <p:cNvPr id="9" name="Picture 8" descr="A picture containing text"/>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618451" y="1756181"/>
            <a:ext cx="2004799" cy="1096058"/>
          </a:xfrm>
          <a:prstGeom prst="rect">
            <a:avLst/>
          </a:prstGeom>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7914" y="3555974"/>
            <a:ext cx="4111625" cy="2416810"/>
          </a:xfrm>
          <a:prstGeom prst="rect">
            <a:avLst/>
          </a:prstGeom>
        </p:spPr>
      </p:pic>
      <p:sp>
        <p:nvSpPr>
          <p:cNvPr id="13" name="TextBox 12"/>
          <p:cNvSpPr txBox="1"/>
          <p:nvPr/>
        </p:nvSpPr>
        <p:spPr>
          <a:xfrm>
            <a:off x="0" y="1489089"/>
            <a:ext cx="9115720" cy="2954655"/>
          </a:xfrm>
          <a:prstGeom prst="rect">
            <a:avLst/>
          </a:prstGeom>
          <a:noFill/>
        </p:spPr>
        <p:txBody>
          <a:bodyPr wrap="square">
            <a:spAutoFit/>
          </a:bodyPr>
          <a:lstStyle/>
          <a:p>
            <a:r>
              <a:rPr lang="en-US" sz="2800" dirty="0">
                <a:solidFill>
                  <a:schemeClr val="tx1">
                    <a:lumMod val="95000"/>
                    <a:lumOff val="5000"/>
                  </a:schemeClr>
                </a:solidFill>
                <a:latin typeface="Abhaya Libre ExtraBold" panose="02000803000000000000" pitchFamily="2" charset="0"/>
                <a:cs typeface="Abhaya Libre ExtraBold" panose="02000803000000000000" pitchFamily="2" charset="0"/>
              </a:rPr>
              <a:t>                                        </a:t>
            </a:r>
            <a:r>
              <a:rPr lang="en-US" sz="2800" dirty="0">
                <a:solidFill>
                  <a:schemeClr val="bg1"/>
                </a:solidFill>
                <a:latin typeface="Abhaya Libre ExtraBold" panose="02000803000000000000" pitchFamily="2" charset="0"/>
                <a:cs typeface="Abhaya Libre ExtraBold" panose="02000803000000000000" pitchFamily="2" charset="0"/>
              </a:rPr>
              <a:t>SEMINAR ON </a:t>
            </a:r>
            <a:br>
              <a:rPr lang="en-US" sz="2800" dirty="0">
                <a:solidFill>
                  <a:schemeClr val="bg1"/>
                </a:solidFill>
                <a:latin typeface="Abhaya Libre ExtraBold" panose="02000803000000000000" pitchFamily="2" charset="0"/>
                <a:cs typeface="Abhaya Libre ExtraBold" panose="02000803000000000000" pitchFamily="2" charset="0"/>
              </a:rPr>
            </a:br>
            <a:r>
              <a:rPr lang="en-US" sz="2800" dirty="0">
                <a:solidFill>
                  <a:schemeClr val="bg1"/>
                </a:solidFill>
                <a:latin typeface="Abhaya Libre ExtraBold" panose="02000803000000000000" pitchFamily="2" charset="0"/>
                <a:cs typeface="Abhaya Libre ExtraBold" panose="02000803000000000000" pitchFamily="2" charset="0"/>
              </a:rPr>
              <a:t>          </a:t>
            </a:r>
            <a:r>
              <a:rPr lang="en-US" sz="2800" b="1" dirty="0">
                <a:solidFill>
                  <a:schemeClr val="bg1"/>
                </a:solidFill>
                <a:latin typeface="Copperplate Gothic Bold" panose="020E0705020206020404" pitchFamily="34" charset="0"/>
                <a:sym typeface="+mn-ea"/>
              </a:rPr>
              <a:t>TDS/TCS ISSUES  FOR AIN HOLDERS</a:t>
            </a:r>
            <a:endParaRPr lang="en-US" sz="2800" b="1" dirty="0">
              <a:solidFill>
                <a:schemeClr val="bg1"/>
              </a:solidFill>
              <a:latin typeface="Copperplate Gothic Bold" panose="020E0705020206020404" pitchFamily="34" charset="0"/>
              <a:sym typeface="+mn-ea"/>
            </a:endParaRPr>
          </a:p>
          <a:p>
            <a:r>
              <a:rPr lang="en-US" sz="2800" b="1" dirty="0">
                <a:solidFill>
                  <a:schemeClr val="bg1"/>
                </a:solidFill>
                <a:latin typeface="Copperplate Gothic Bold" panose="020E0705020206020404" pitchFamily="34" charset="0"/>
                <a:sym typeface="+mn-ea"/>
              </a:rPr>
              <a:t>                                                                        </a:t>
            </a:r>
            <a:endParaRPr lang="en-US" sz="2800" b="1" dirty="0">
              <a:solidFill>
                <a:schemeClr val="bg1"/>
              </a:solidFill>
              <a:latin typeface="Copperplate Gothic Bold" panose="020E0705020206020404" pitchFamily="34" charset="0"/>
              <a:sym typeface="+mn-ea"/>
            </a:endParaRPr>
          </a:p>
          <a:p>
            <a:r>
              <a:rPr lang="en-US" sz="2800" b="1" dirty="0">
                <a:solidFill>
                  <a:schemeClr val="bg1"/>
                </a:solidFill>
                <a:latin typeface="Copperplate Gothic Bold" panose="020E0705020206020404" pitchFamily="34" charset="0"/>
                <a:sym typeface="+mn-ea"/>
              </a:rPr>
              <a:t>                                            BY</a:t>
            </a:r>
            <a:endParaRPr lang="en-US" sz="2800" b="1" dirty="0">
              <a:solidFill>
                <a:schemeClr val="bg1"/>
              </a:solidFill>
              <a:latin typeface="Copperplate Gothic Bold" panose="020E0705020206020404" pitchFamily="34" charset="0"/>
              <a:sym typeface="+mn-ea"/>
            </a:endParaRPr>
          </a:p>
          <a:p>
            <a:r>
              <a:rPr lang="en-US" sz="2800" b="1" dirty="0">
                <a:solidFill>
                  <a:schemeClr val="bg1"/>
                </a:solidFill>
                <a:latin typeface="Copperplate Gothic Bold" panose="020E0705020206020404" pitchFamily="34" charset="0"/>
                <a:sym typeface="+mn-ea"/>
              </a:rPr>
              <a:t>           Commissioner of Income Tax(TDS)</a:t>
            </a:r>
            <a:endParaRPr lang="en-US" sz="2800" b="1" dirty="0">
              <a:solidFill>
                <a:schemeClr val="bg1"/>
              </a:solidFill>
              <a:latin typeface="Copperplate Gothic Bold" panose="020E0705020206020404" pitchFamily="34" charset="0"/>
              <a:sym typeface="+mn-ea"/>
            </a:endParaRPr>
          </a:p>
          <a:p>
            <a:r>
              <a:rPr lang="en-US" sz="2800" b="1" dirty="0">
                <a:solidFill>
                  <a:schemeClr val="bg1"/>
                </a:solidFill>
                <a:latin typeface="Copperplate Gothic Bold" panose="020E0705020206020404" pitchFamily="34" charset="0"/>
                <a:sym typeface="+mn-ea"/>
              </a:rPr>
              <a:t>                                 Hyderabad</a:t>
            </a:r>
            <a:endParaRPr lang="en-US" sz="2800" b="1" dirty="0">
              <a:solidFill>
                <a:schemeClr val="bg1"/>
              </a:solidFill>
              <a:latin typeface="Copperplate Gothic Bold" panose="020E0705020206020404" pitchFamily="34" charset="0"/>
              <a:sym typeface="+mn-ea"/>
            </a:endParaRP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indent="-342900"/>
            <a:br>
              <a:rPr lang="en-US" sz="4000" b="1" dirty="0">
                <a:solidFill>
                  <a:schemeClr val="bg1"/>
                </a:solidFill>
                <a:sym typeface="+mn-ea"/>
              </a:rPr>
            </a:br>
            <a:r>
              <a:rPr lang="en-US" sz="4000" b="1" dirty="0">
                <a:solidFill>
                  <a:srgbClr val="FF0000"/>
                </a:solidFill>
                <a:sym typeface="+mn-ea"/>
              </a:rPr>
              <a:t>CASE STUDIES-1 </a:t>
            </a:r>
            <a:br>
              <a:rPr lang="en-US" sz="4000" b="1" dirty="0">
                <a:solidFill>
                  <a:srgbClr val="FF0000"/>
                </a:solidFill>
                <a:sym typeface="+mn-ea"/>
              </a:rPr>
            </a:br>
            <a:r>
              <a:rPr lang="en-US" sz="3600" b="1" dirty="0">
                <a:solidFill>
                  <a:srgbClr val="FF0000"/>
                </a:solidFill>
                <a:sym typeface="+mn-ea"/>
              </a:rPr>
              <a:t>                     Misuse of AINs and TANs of State Government </a:t>
            </a:r>
            <a:r>
              <a:rPr lang="en-US" sz="3600" b="1" dirty="0" err="1">
                <a:solidFill>
                  <a:srgbClr val="FF0000"/>
                </a:solidFill>
                <a:sym typeface="+mn-ea"/>
              </a:rPr>
              <a:t>Deductors</a:t>
            </a:r>
            <a:r>
              <a:rPr lang="en-US" sz="3600" b="1" dirty="0">
                <a:solidFill>
                  <a:srgbClr val="FF0000"/>
                </a:solidFill>
                <a:sym typeface="+mn-ea"/>
              </a:rPr>
              <a:t> for Claiming Refunds.</a:t>
            </a:r>
            <a:br>
              <a:rPr lang="en-US" sz="3600" b="1" dirty="0">
                <a:solidFill>
                  <a:srgbClr val="FF0000"/>
                </a:solidFill>
                <a:sym typeface="+mn-ea"/>
              </a:rPr>
            </a:br>
            <a:endParaRPr lang="en-US" sz="3600" b="1" dirty="0">
              <a:solidFill>
                <a:srgbClr val="FF0000"/>
              </a:solidFill>
              <a:sym typeface="+mn-ea"/>
            </a:endParaRPr>
          </a:p>
        </p:txBody>
      </p:sp>
      <p:sp>
        <p:nvSpPr>
          <p:cNvPr id="3" name="Content Placeholder 2"/>
          <p:cNvSpPr>
            <a:spLocks noGrp="1"/>
          </p:cNvSpPr>
          <p:nvPr>
            <p:ph idx="1"/>
          </p:nvPr>
        </p:nvSpPr>
        <p:spPr>
          <a:xfrm>
            <a:off x="3676454" y="807546"/>
            <a:ext cx="7871381" cy="5310449"/>
          </a:xfrm>
          <a:solidFill>
            <a:schemeClr val="accent1">
              <a:lumMod val="20000"/>
              <a:lumOff val="80000"/>
            </a:schemeClr>
          </a:solidFill>
        </p:spPr>
        <p:txBody>
          <a:bodyPr>
            <a:normAutofit/>
          </a:bodyPr>
          <a:lstStyle/>
          <a:p>
            <a:pPr marL="342900" indent="-342900" algn="just">
              <a:buFont typeface="Arial" panose="020B0604020202020204" pitchFamily="34" charset="0"/>
              <a:buChar char="•"/>
            </a:pPr>
            <a:r>
              <a:rPr lang="en-US" sz="1900" b="1" dirty="0">
                <a:solidFill>
                  <a:schemeClr val="tx1"/>
                </a:solidFill>
                <a:sym typeface="+mn-ea"/>
              </a:rPr>
              <a:t>The Investigation Wing of the Income Tax Department have conducted Survey operations on certain Tax Practitioners/Consultants on 28.06.2023.</a:t>
            </a:r>
            <a:endParaRPr lang="en-US" sz="1900" b="1" dirty="0">
              <a:solidFill>
                <a:schemeClr val="tx1"/>
              </a:solidFill>
              <a:sym typeface="+mn-ea"/>
            </a:endParaRPr>
          </a:p>
          <a:p>
            <a:pPr marL="342900" indent="-342900" algn="just">
              <a:buFont typeface="Arial" panose="020B0604020202020204" pitchFamily="34" charset="0"/>
              <a:buChar char="•"/>
            </a:pPr>
            <a:r>
              <a:rPr lang="en-US" sz="1900" b="1" dirty="0">
                <a:solidFill>
                  <a:schemeClr val="tx1"/>
                </a:solidFill>
                <a:sym typeface="+mn-ea"/>
              </a:rPr>
              <a:t>It has been found that the AINs(Account Officer Identification Number) and TANs of the state government </a:t>
            </a:r>
            <a:r>
              <a:rPr lang="en-US" sz="1900" b="1" dirty="0" err="1">
                <a:solidFill>
                  <a:schemeClr val="tx1"/>
                </a:solidFill>
                <a:sym typeface="+mn-ea"/>
              </a:rPr>
              <a:t>deductors</a:t>
            </a:r>
            <a:r>
              <a:rPr lang="en-US" sz="1900" b="1" dirty="0">
                <a:solidFill>
                  <a:schemeClr val="tx1"/>
                </a:solidFill>
                <a:sym typeface="+mn-ea"/>
              </a:rPr>
              <a:t>/ have been misused for claiming refunds. When the state government offices entrust the work of filing TDS returns to the third party(Tax Practitioners /Consultants), the Tax Practitioners /Consultants while filing details in Form 24Q, the 3rd party who is already in possession of information provided by the state government agencies/offices regarding the BIN amount, fraudulently enters some PANs on which it wishes to falsely claim refund in place of the original </a:t>
            </a:r>
            <a:r>
              <a:rPr lang="en-US" sz="1900" b="1" dirty="0" err="1">
                <a:solidFill>
                  <a:schemeClr val="tx1"/>
                </a:solidFill>
                <a:sym typeface="+mn-ea"/>
              </a:rPr>
              <a:t>deductee</a:t>
            </a:r>
            <a:r>
              <a:rPr lang="en-US" sz="1900" b="1" dirty="0">
                <a:solidFill>
                  <a:schemeClr val="tx1"/>
                </a:solidFill>
                <a:sym typeface="+mn-ea"/>
              </a:rPr>
              <a:t> PANs or non-PAN </a:t>
            </a:r>
            <a:r>
              <a:rPr lang="en-US" sz="1900" b="1" dirty="0" err="1">
                <a:solidFill>
                  <a:schemeClr val="tx1"/>
                </a:solidFill>
                <a:sym typeface="+mn-ea"/>
              </a:rPr>
              <a:t>deductees</a:t>
            </a:r>
            <a:r>
              <a:rPr lang="en-US" sz="1900" b="1" dirty="0">
                <a:solidFill>
                  <a:schemeClr val="tx1"/>
                </a:solidFill>
                <a:sym typeface="+mn-ea"/>
              </a:rPr>
              <a:t> and filed the return with NSDL-TIN facilitation </a:t>
            </a:r>
            <a:r>
              <a:rPr lang="en-US" sz="1900" b="1" dirty="0" err="1">
                <a:solidFill>
                  <a:schemeClr val="tx1"/>
                </a:solidFill>
                <a:sym typeface="+mn-ea"/>
              </a:rPr>
              <a:t>centre</a:t>
            </a:r>
            <a:r>
              <a:rPr lang="en-US" sz="1900" b="1" dirty="0">
                <a:solidFill>
                  <a:schemeClr val="tx1"/>
                </a:solidFill>
                <a:sym typeface="+mn-ea"/>
              </a:rPr>
              <a:t> by paying necessary uploading charges.</a:t>
            </a:r>
            <a:endParaRPr lang="en-US" sz="1900" b="1" dirty="0">
              <a:solidFill>
                <a:schemeClr val="tx1"/>
              </a:solidFill>
              <a:sym typeface="+mn-ea"/>
            </a:endParaRPr>
          </a:p>
          <a:p>
            <a:pPr marL="342900" indent="-342900" algn="just">
              <a:buFont typeface="Arial" panose="020B0604020202020204" pitchFamily="34" charset="0"/>
              <a:buChar char="•"/>
            </a:pPr>
            <a:r>
              <a:rPr lang="en-US" sz="1900" b="1" dirty="0">
                <a:solidFill>
                  <a:schemeClr val="tx1"/>
                </a:solidFill>
              </a:rPr>
              <a:t>In one such instance, One Tax Practioner, who has been covered in the Survey had indulged in such practice and claimed refunds on account of fraudulent TDS credits against his own and his family members PANs as under:</a:t>
            </a:r>
            <a:endParaRPr lang="en-US" sz="1900" b="1" dirty="0">
              <a:solidFill>
                <a:schemeClr val="tx1"/>
              </a:solidFill>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pic>
        <p:nvPicPr>
          <p:cNvPr id="2" name="Picture 1"/>
          <p:cNvPicPr>
            <a:picLocks noChangeAspect="1"/>
          </p:cNvPicPr>
          <p:nvPr/>
        </p:nvPicPr>
        <p:blipFill>
          <a:blip r:embed="rId3"/>
          <a:stretch>
            <a:fillRect/>
          </a:stretch>
        </p:blipFill>
        <p:spPr>
          <a:xfrm>
            <a:off x="205740" y="1196975"/>
            <a:ext cx="11911965" cy="5661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indent="-342900"/>
            <a:r>
              <a:rPr lang="en-US" sz="3600" b="1" dirty="0">
                <a:solidFill>
                  <a:schemeClr val="tx1"/>
                </a:solidFill>
                <a:sym typeface="+mn-ea"/>
              </a:rPr>
              <a:t> </a:t>
            </a:r>
            <a:r>
              <a:rPr lang="en-US" sz="3600" b="1" dirty="0">
                <a:solidFill>
                  <a:srgbClr val="FF0000"/>
                </a:solidFill>
                <a:sym typeface="+mn-ea"/>
              </a:rPr>
              <a:t>CASE STUDIES-2 </a:t>
            </a:r>
            <a:br>
              <a:rPr lang="en-US" sz="3600" b="1" dirty="0">
                <a:solidFill>
                  <a:srgbClr val="FF0000"/>
                </a:solidFill>
                <a:sym typeface="+mn-ea"/>
              </a:rPr>
            </a:br>
            <a:r>
              <a:rPr lang="en-US" sz="3600" b="1" dirty="0">
                <a:solidFill>
                  <a:srgbClr val="FF0000"/>
                </a:solidFill>
                <a:sym typeface="+mn-ea"/>
              </a:rPr>
              <a:t>                  Misuse of AINs and TANs of State Government </a:t>
            </a:r>
            <a:r>
              <a:rPr lang="en-US" sz="3600" b="1" dirty="0" err="1">
                <a:solidFill>
                  <a:srgbClr val="FF0000"/>
                </a:solidFill>
                <a:sym typeface="+mn-ea"/>
              </a:rPr>
              <a:t>Deductors</a:t>
            </a:r>
            <a:r>
              <a:rPr lang="en-US" sz="3600" b="1" dirty="0">
                <a:solidFill>
                  <a:srgbClr val="FF0000"/>
                </a:solidFill>
                <a:sym typeface="+mn-ea"/>
              </a:rPr>
              <a:t> for Claiming Refunds.        </a:t>
            </a:r>
            <a:r>
              <a:rPr lang="en-US" sz="3600" b="1" dirty="0">
                <a:solidFill>
                  <a:schemeClr val="bg1"/>
                </a:solidFill>
                <a:sym typeface="+mn-ea"/>
              </a:rPr>
              <a:t>                                </a:t>
            </a:r>
            <a:endParaRPr lang="en-IN" dirty="0">
              <a:solidFill>
                <a:schemeClr val="bg1"/>
              </a:solidFill>
            </a:endParaRPr>
          </a:p>
        </p:txBody>
      </p:sp>
      <p:sp>
        <p:nvSpPr>
          <p:cNvPr id="3" name="Content Placeholder 2"/>
          <p:cNvSpPr>
            <a:spLocks noGrp="1"/>
          </p:cNvSpPr>
          <p:nvPr>
            <p:ph idx="1"/>
          </p:nvPr>
        </p:nvSpPr>
        <p:spPr>
          <a:solidFill>
            <a:schemeClr val="bg2">
              <a:lumMod val="20000"/>
              <a:lumOff val="80000"/>
            </a:schemeClr>
          </a:solidFill>
        </p:spPr>
        <p:txBody>
          <a:bodyPr/>
          <a:lstStyle/>
          <a:p>
            <a:pPr indent="0" algn="just">
              <a:buFont typeface="Arial" panose="020B0604020202020204" pitchFamily="34" charset="0"/>
              <a:buNone/>
            </a:pPr>
            <a:endParaRPr lang="en-US" sz="2000" b="1" dirty="0">
              <a:solidFill>
                <a:schemeClr val="tx1"/>
              </a:solidFill>
              <a:sym typeface="+mn-ea"/>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
        <p:nvSpPr>
          <p:cNvPr id="6" name="Rectangle: Rounded Corners 5"/>
          <p:cNvSpPr/>
          <p:nvPr/>
        </p:nvSpPr>
        <p:spPr>
          <a:xfrm>
            <a:off x="4007224" y="1102659"/>
            <a:ext cx="7001435" cy="111162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sym typeface="+mn-ea"/>
              </a:rPr>
              <a:t>The 3rdparty (Fraudulent ITP/Tax Practitioner)  obtains the TAN of the requisite state government office from internet through the link </a:t>
            </a:r>
            <a:r>
              <a:rPr lang="en-US" sz="1800" b="1" dirty="0">
                <a:solidFill>
                  <a:schemeClr val="tx1"/>
                </a:solidFill>
                <a:sym typeface="+mn-ea"/>
                <a:hlinkClick r:id="rId3"/>
              </a:rPr>
              <a:t>http://treasury.telangana.gov.in/ddolist.</a:t>
            </a:r>
            <a:r>
              <a:rPr lang="en-US" sz="1800" b="1" dirty="0">
                <a:solidFill>
                  <a:schemeClr val="tx1"/>
                </a:solidFill>
                <a:sym typeface="+mn-ea"/>
              </a:rPr>
              <a:t> </a:t>
            </a:r>
            <a:endParaRPr lang="en-US" sz="1800" b="1" dirty="0">
              <a:solidFill>
                <a:schemeClr val="tx1"/>
              </a:solidFill>
              <a:sym typeface="+mn-ea"/>
            </a:endParaRPr>
          </a:p>
        </p:txBody>
      </p:sp>
      <p:sp>
        <p:nvSpPr>
          <p:cNvPr id="7" name="Rectangle: Rounded Corners 6"/>
          <p:cNvSpPr/>
          <p:nvPr/>
        </p:nvSpPr>
        <p:spPr>
          <a:xfrm>
            <a:off x="4078941" y="2680447"/>
            <a:ext cx="6929718" cy="280595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tx1"/>
                </a:solidFill>
                <a:sym typeface="+mn-ea"/>
              </a:rPr>
              <a:t>Each AIN holder will have number of TANs that are specific to offices within the sub-treasury office. Each AIN holder will file Form 24G statements monthly and generate BIN (Book Identification Number) after making necessary book entries in central government account for the tax deducted by the different TANs under that AIN. The BIN so generated is auto populated in BIN view details once the AIN and TAN of </a:t>
            </a:r>
            <a:r>
              <a:rPr lang="en-US" sz="1800" b="1" dirty="0" err="1">
                <a:solidFill>
                  <a:schemeClr val="tx1"/>
                </a:solidFill>
                <a:sym typeface="+mn-ea"/>
              </a:rPr>
              <a:t>deductor</a:t>
            </a:r>
            <a:r>
              <a:rPr lang="en-US" sz="1800" b="1" dirty="0">
                <a:solidFill>
                  <a:schemeClr val="tx1"/>
                </a:solidFill>
                <a:sym typeface="+mn-ea"/>
              </a:rPr>
              <a:t> is entered. The above is the regular process followed by all the STOs/DDOs/PAOs. </a:t>
            </a:r>
            <a:endParaRPr lang="en-US" sz="1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FF0000"/>
                </a:solidFill>
                <a:sym typeface="+mn-ea"/>
              </a:rPr>
              <a:t>CASE STUDIES-2 </a:t>
            </a:r>
            <a:br>
              <a:rPr lang="en-US" sz="3600" b="1" dirty="0">
                <a:solidFill>
                  <a:srgbClr val="FF0000"/>
                </a:solidFill>
                <a:sym typeface="+mn-ea"/>
              </a:rPr>
            </a:br>
            <a:r>
              <a:rPr lang="en-US" sz="3600" b="1" dirty="0">
                <a:solidFill>
                  <a:srgbClr val="FF0000"/>
                </a:solidFill>
                <a:sym typeface="+mn-ea"/>
              </a:rPr>
              <a:t>                  Misuse of AINs and TANs of State Government </a:t>
            </a:r>
            <a:r>
              <a:rPr lang="en-US" sz="3600" b="1" dirty="0" err="1">
                <a:solidFill>
                  <a:srgbClr val="FF0000"/>
                </a:solidFill>
                <a:sym typeface="+mn-ea"/>
              </a:rPr>
              <a:t>Deductors</a:t>
            </a:r>
            <a:r>
              <a:rPr lang="en-US" sz="3600" b="1" dirty="0">
                <a:solidFill>
                  <a:srgbClr val="FF0000"/>
                </a:solidFill>
                <a:sym typeface="+mn-ea"/>
              </a:rPr>
              <a:t> for Claiming Refunds.</a:t>
            </a:r>
            <a:endParaRPr lang="en-US" sz="3600" b="1" dirty="0">
              <a:solidFill>
                <a:srgbClr val="FF0000"/>
              </a:solidFill>
              <a:sym typeface="+mn-ea"/>
            </a:endParaRPr>
          </a:p>
        </p:txBody>
      </p:sp>
      <p:sp>
        <p:nvSpPr>
          <p:cNvPr id="3" name="Content Placeholder 2"/>
          <p:cNvSpPr>
            <a:spLocks noGrp="1"/>
          </p:cNvSpPr>
          <p:nvPr>
            <p:ph idx="1"/>
          </p:nvPr>
        </p:nvSpPr>
        <p:spPr>
          <a:xfrm>
            <a:off x="3553443" y="792390"/>
            <a:ext cx="8041064" cy="5253888"/>
          </a:xfrm>
          <a:solidFill>
            <a:schemeClr val="bg2">
              <a:lumMod val="20000"/>
              <a:lumOff val="80000"/>
            </a:schemeClr>
          </a:solidFill>
        </p:spPr>
        <p:txBody>
          <a:bodyPr/>
          <a:lstStyle/>
          <a:p>
            <a:pPr marL="342900" indent="-342900" algn="just">
              <a:buFont typeface="Arial" panose="020B0604020202020204" pitchFamily="34" charset="0"/>
              <a:buChar char="•"/>
            </a:pPr>
            <a:endParaRPr lang="en-US" sz="2000" b="1" dirty="0">
              <a:solidFill>
                <a:schemeClr val="tx1"/>
              </a:solidFill>
              <a:sym typeface="+mn-ea"/>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
        <p:nvSpPr>
          <p:cNvPr id="6" name="Rectangle: Rounded Corners 5"/>
          <p:cNvSpPr/>
          <p:nvPr/>
        </p:nvSpPr>
        <p:spPr>
          <a:xfrm>
            <a:off x="4159622" y="1694330"/>
            <a:ext cx="6741459" cy="3863788"/>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just">
              <a:buNone/>
            </a:pPr>
            <a:r>
              <a:rPr lang="en-US" sz="1800" b="1">
                <a:solidFill>
                  <a:schemeClr val="tx1"/>
                </a:solidFill>
                <a:sym typeface="+mn-ea"/>
              </a:rPr>
              <a:t>The 3rd party (Fraudulent ITP/Tax Practitioner) can use the BIN view details facility available online  to reach the ‘Tax Information Network’ of IT Department window wherein the 3rd party enters the AIN and TAN details to view the BIN details. After the BIN details for the specific period appear, there are 3 channels/options to the 3rd party to claim bogus refunds which are as under.</a:t>
            </a:r>
            <a:endParaRPr lang="en-US" sz="1800" b="1"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OPTION-1</a:t>
            </a:r>
            <a:endParaRPr lang="en-US" b="1" dirty="0">
              <a:solidFill>
                <a:srgbClr val="FF0000"/>
              </a:solidFill>
            </a:endParaRPr>
          </a:p>
        </p:txBody>
      </p:sp>
      <p:sp>
        <p:nvSpPr>
          <p:cNvPr id="3" name="Content Placeholder 2"/>
          <p:cNvSpPr>
            <a:spLocks noGrp="1"/>
          </p:cNvSpPr>
          <p:nvPr>
            <p:ph idx="1"/>
          </p:nvPr>
        </p:nvSpPr>
        <p:spPr>
          <a:solidFill>
            <a:schemeClr val="bg2">
              <a:lumMod val="20000"/>
              <a:lumOff val="80000"/>
            </a:schemeClr>
          </a:solidFill>
        </p:spPr>
        <p:txBody>
          <a:bodyPr/>
          <a:lstStyle/>
          <a:p>
            <a:endParaRPr lang="en-IN" dirty="0"/>
          </a:p>
        </p:txBody>
      </p:sp>
      <p:pic>
        <p:nvPicPr>
          <p:cNvPr id="6" name="Picture 5"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
        <p:nvSpPr>
          <p:cNvPr id="9" name="Rectangle: Rounded Corners 8"/>
          <p:cNvSpPr/>
          <p:nvPr/>
        </p:nvSpPr>
        <p:spPr>
          <a:xfrm>
            <a:off x="4150658" y="1488141"/>
            <a:ext cx="6598023" cy="3917576"/>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n-US" sz="1800" b="1">
                <a:solidFill>
                  <a:schemeClr val="tx1"/>
                </a:solidFill>
                <a:sym typeface="+mn-ea"/>
              </a:rPr>
              <a:t>While filing details in Form 24Q/26Q, the 3rd party who is already in possession of information provided by the state government agencies/offices regarding the BIN amount, fraudulently enters some PANs on which it wishes to falsely claim refund in place of the original deductee PANs or non-PAN deductees and file the return with NSDL-TIN facilitation centre by paying necessary uploading charges for claiming bogus refunds as detailed above. </a:t>
            </a:r>
            <a:endParaRPr lang="en-US" sz="1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build="p"/>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1"/>
                </a:solidFill>
              </a:rPr>
              <a:t>    </a:t>
            </a:r>
            <a:r>
              <a:rPr lang="en-US" sz="3600" b="1" dirty="0">
                <a:solidFill>
                  <a:srgbClr val="FF0000"/>
                </a:solidFill>
              </a:rPr>
              <a:t>OPTION 2:</a:t>
            </a:r>
            <a:br>
              <a:rPr lang="en-US" sz="3600" b="1" dirty="0">
                <a:solidFill>
                  <a:srgbClr val="FF0000"/>
                </a:solidFill>
              </a:rPr>
            </a:br>
            <a:endParaRPr lang="en-US" sz="3600" b="1" dirty="0">
              <a:solidFill>
                <a:srgbClr val="FF0000"/>
              </a:solidFill>
            </a:endParaRPr>
          </a:p>
        </p:txBody>
      </p:sp>
      <p:sp>
        <p:nvSpPr>
          <p:cNvPr id="3" name="Content Placeholder 2"/>
          <p:cNvSpPr>
            <a:spLocks noGrp="1"/>
          </p:cNvSpPr>
          <p:nvPr>
            <p:ph idx="1"/>
          </p:nvPr>
        </p:nvSpPr>
        <p:spPr>
          <a:xfrm>
            <a:off x="3576917" y="864108"/>
            <a:ext cx="7924800" cy="5120640"/>
          </a:xfrm>
          <a:solidFill>
            <a:schemeClr val="bg2">
              <a:lumMod val="20000"/>
              <a:lumOff val="80000"/>
            </a:schemeClr>
          </a:solidFill>
        </p:spPr>
        <p:txBody>
          <a:bodyPr/>
          <a:lstStyle/>
          <a:p>
            <a:pPr marL="342900" indent="-342900" algn="just">
              <a:buFont typeface="Arial" panose="020B0604020202020204" pitchFamily="34" charset="0"/>
              <a:buChar char="•"/>
            </a:pPr>
            <a:endParaRPr lang="en-US" sz="2000" b="1" dirty="0">
              <a:solidFill>
                <a:schemeClr val="tx1"/>
              </a:solidFill>
              <a:sym typeface="+mn-ea"/>
            </a:endParaRPr>
          </a:p>
          <a:p>
            <a:pPr marL="342900" indent="-342900" algn="just">
              <a:buFont typeface="Arial" panose="020B0604020202020204" pitchFamily="34" charset="0"/>
              <a:buChar char="•"/>
            </a:pPr>
            <a:endParaRPr lang="en-US" b="1" dirty="0">
              <a:solidFill>
                <a:schemeClr val="tx1"/>
              </a:solidFill>
              <a:sym typeface="+mn-ea"/>
            </a:endParaRPr>
          </a:p>
          <a:p>
            <a:pPr marL="342900" indent="-342900" algn="just">
              <a:buFont typeface="Arial" panose="020B0604020202020204" pitchFamily="34" charset="0"/>
              <a:buChar char="•"/>
            </a:pPr>
            <a:endParaRPr lang="en-US" sz="2000" b="1" dirty="0">
              <a:solidFill>
                <a:schemeClr val="tx1"/>
              </a:solidFill>
              <a:sym typeface="+mn-ea"/>
            </a:endParaRPr>
          </a:p>
          <a:p>
            <a:pPr marL="342900" indent="-342900" algn="just">
              <a:buFont typeface="Arial" panose="020B0604020202020204" pitchFamily="34" charset="0"/>
              <a:buChar char="•"/>
            </a:pPr>
            <a:endParaRPr lang="en-US" sz="2000" dirty="0">
              <a:solidFill>
                <a:schemeClr val="tx1"/>
              </a:solidFill>
            </a:endParaRPr>
          </a:p>
          <a:p>
            <a:endParaRPr lang="en-IN" dirty="0"/>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
        <p:nvSpPr>
          <p:cNvPr id="7" name="Rectangle: Rounded Corners 6"/>
          <p:cNvSpPr/>
          <p:nvPr/>
        </p:nvSpPr>
        <p:spPr>
          <a:xfrm>
            <a:off x="4096871" y="1389529"/>
            <a:ext cx="7019364" cy="4240306"/>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just">
              <a:buNone/>
            </a:pPr>
            <a:r>
              <a:rPr lang="en-US" sz="1800" b="1" dirty="0">
                <a:solidFill>
                  <a:schemeClr val="tx1"/>
                </a:solidFill>
                <a:sym typeface="+mn-ea"/>
              </a:rPr>
              <a:t>The 3rd party will not have specific details of the BIN amount, but randomly enters a TDS amount which is to be claimed as refund and, if it matches with the BIN amount, the 3rd party will obtain the receipt number, DDO serial No, date of payment which are used to file the quarterly returns in Form 24Q. Since the BIN amount is matched with the amount entered, the </a:t>
            </a:r>
            <a:r>
              <a:rPr lang="en-US" sz="1800" b="1" dirty="0" err="1">
                <a:solidFill>
                  <a:schemeClr val="tx1"/>
                </a:solidFill>
                <a:sym typeface="+mn-ea"/>
              </a:rPr>
              <a:t>deductees</a:t>
            </a:r>
            <a:r>
              <a:rPr lang="en-US" sz="1800" b="1" dirty="0">
                <a:solidFill>
                  <a:schemeClr val="tx1"/>
                </a:solidFill>
                <a:sym typeface="+mn-ea"/>
              </a:rPr>
              <a:t> mentioned by the 3rd party in the return will get TDS credit in their Form 26AS. Once the TDS is reflected in the Form 26AS, the 3rd party will file the ROI of these </a:t>
            </a:r>
            <a:r>
              <a:rPr lang="en-US" sz="1800" b="1" dirty="0" err="1">
                <a:solidFill>
                  <a:schemeClr val="tx1"/>
                </a:solidFill>
                <a:sym typeface="+mn-ea"/>
              </a:rPr>
              <a:t>deductees</a:t>
            </a:r>
            <a:r>
              <a:rPr lang="en-US" sz="1800" b="1" dirty="0">
                <a:solidFill>
                  <a:schemeClr val="tx1"/>
                </a:solidFill>
                <a:sym typeface="+mn-ea"/>
              </a:rPr>
              <a:t> and after the return is processed, the </a:t>
            </a:r>
            <a:r>
              <a:rPr lang="en-US" sz="1800" b="1" dirty="0" err="1">
                <a:solidFill>
                  <a:schemeClr val="tx1"/>
                </a:solidFill>
                <a:sym typeface="+mn-ea"/>
              </a:rPr>
              <a:t>deductee</a:t>
            </a:r>
            <a:r>
              <a:rPr lang="en-US" sz="1800" b="1" dirty="0">
                <a:solidFill>
                  <a:schemeClr val="tx1"/>
                </a:solidFill>
                <a:sym typeface="+mn-ea"/>
              </a:rPr>
              <a:t> receives refund on account of the fraudulently claimed TDS credit.</a:t>
            </a:r>
            <a:endParaRPr lang="en-US" sz="1800" b="1"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build="p"/>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FF0000"/>
                </a:solidFill>
              </a:rPr>
              <a:t>OPTION 3:</a:t>
            </a:r>
            <a:endParaRPr lang="en-US" sz="3600" b="1" dirty="0">
              <a:solidFill>
                <a:srgbClr val="FF0000"/>
              </a:solidFill>
            </a:endParaRPr>
          </a:p>
        </p:txBody>
      </p:sp>
      <p:sp>
        <p:nvSpPr>
          <p:cNvPr id="3" name="Content Placeholder 2"/>
          <p:cNvSpPr>
            <a:spLocks noGrp="1"/>
          </p:cNvSpPr>
          <p:nvPr>
            <p:ph idx="1"/>
          </p:nvPr>
        </p:nvSpPr>
        <p:spPr>
          <a:solidFill>
            <a:schemeClr val="bg2">
              <a:lumMod val="20000"/>
              <a:lumOff val="80000"/>
            </a:schemeClr>
          </a:solidFill>
        </p:spPr>
        <p:txBody>
          <a:bodyPr/>
          <a:lstStyle/>
          <a:p>
            <a:endParaRPr lang="en-US" sz="2000" dirty="0">
              <a:solidFill>
                <a:schemeClr val="tx1"/>
              </a:solidFill>
              <a:sym typeface="+mn-ea"/>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
        <p:nvSpPr>
          <p:cNvPr id="7" name="Rectangle: Rounded Corners 6"/>
          <p:cNvSpPr/>
          <p:nvPr/>
        </p:nvSpPr>
        <p:spPr>
          <a:xfrm>
            <a:off x="4186518" y="1219200"/>
            <a:ext cx="6777317" cy="4571999"/>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n-US" sz="1800" b="1" dirty="0">
                <a:solidFill>
                  <a:schemeClr val="tx1"/>
                </a:solidFill>
                <a:sym typeface="+mn-ea"/>
              </a:rPr>
              <a:t>The 3rd party will not have specific details of the BIN amount, but randomly enters a TDS amount which is to be claimed as refund and, </a:t>
            </a:r>
            <a:r>
              <a:rPr lang="en-US" sz="1800" b="1" dirty="0">
                <a:solidFill>
                  <a:srgbClr val="FF0000"/>
                </a:solidFill>
                <a:sym typeface="+mn-ea"/>
              </a:rPr>
              <a:t>if it is not matching</a:t>
            </a:r>
            <a:r>
              <a:rPr lang="en-US" sz="1800" b="1" dirty="0">
                <a:solidFill>
                  <a:schemeClr val="tx1"/>
                </a:solidFill>
                <a:sym typeface="+mn-ea"/>
              </a:rPr>
              <a:t> with the BIN amount, the 3rd party can still take the details of receipt number, DDO serial No, date of payment </a:t>
            </a:r>
            <a:r>
              <a:rPr lang="en-US" sz="1800" b="1" dirty="0" err="1">
                <a:solidFill>
                  <a:schemeClr val="tx1"/>
                </a:solidFill>
                <a:sym typeface="+mn-ea"/>
              </a:rPr>
              <a:t>etc</a:t>
            </a:r>
            <a:r>
              <a:rPr lang="en-US" sz="1800" b="1" dirty="0">
                <a:solidFill>
                  <a:schemeClr val="tx1"/>
                </a:solidFill>
                <a:sym typeface="+mn-ea"/>
              </a:rPr>
              <a:t> from BIN View facility of Google </a:t>
            </a:r>
            <a:r>
              <a:rPr lang="en-US" sz="1800" b="1" dirty="0" err="1">
                <a:solidFill>
                  <a:schemeClr val="tx1"/>
                </a:solidFill>
                <a:sym typeface="+mn-ea"/>
              </a:rPr>
              <a:t>etc</a:t>
            </a:r>
            <a:r>
              <a:rPr lang="en-US" sz="1800" b="1" dirty="0">
                <a:solidFill>
                  <a:schemeClr val="tx1"/>
                </a:solidFill>
                <a:sym typeface="+mn-ea"/>
              </a:rPr>
              <a:t> to file quarterly statement in the Form 24Q by overbooking the TDS amount to claim bogus refund. However, since the BIN amount is not matched, the Form 26AS will reflect “Over Booked” status. Despite the overbooked status, the 3rd party will file the TDS quarterly statements to claim the bogus refunds. During the survey, it was found that the third Party has been following this method since the 3rd quarter of FY 2022-23 and so far he has not received any refunds against those overbooked PANs as returns are yet to be filed/processed. He has filed 20 such fraudulent TDS claim statements to claim the bogus refunds.   </a:t>
            </a:r>
            <a:endParaRPr lang="en-US" sz="1800" b="1"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build="p"/>
      <p:bldP spid="7"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pic>
        <p:nvPicPr>
          <p:cNvPr id="2" name="Picture 1"/>
          <p:cNvPicPr>
            <a:picLocks noChangeAspect="1"/>
          </p:cNvPicPr>
          <p:nvPr/>
        </p:nvPicPr>
        <p:blipFill>
          <a:blip r:embed="rId3"/>
          <a:stretch>
            <a:fillRect/>
          </a:stretch>
        </p:blipFill>
        <p:spPr>
          <a:xfrm>
            <a:off x="174625" y="1104265"/>
            <a:ext cx="11920855" cy="56629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pic>
        <p:nvPicPr>
          <p:cNvPr id="2" name="Picture 1"/>
          <p:cNvPicPr>
            <a:picLocks noChangeAspect="1"/>
          </p:cNvPicPr>
          <p:nvPr/>
        </p:nvPicPr>
        <p:blipFill>
          <a:blip r:embed="rId3"/>
          <a:stretch>
            <a:fillRect/>
          </a:stretch>
        </p:blipFill>
        <p:spPr>
          <a:xfrm>
            <a:off x="137160" y="1161415"/>
            <a:ext cx="11957685" cy="55333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1"/>
                </a:solidFill>
                <a:effectLst>
                  <a:outerShdw blurRad="38100" dist="19050" dir="2700000" algn="tl" rotWithShape="0">
                    <a:schemeClr val="dk1">
                      <a:alpha val="40000"/>
                    </a:schemeClr>
                  </a:outerShdw>
                </a:effectLst>
              </a:rPr>
              <a:t> </a:t>
            </a:r>
            <a:r>
              <a:rPr lang="en-US" sz="3600" b="1" dirty="0">
                <a:solidFill>
                  <a:srgbClr val="FF0000"/>
                </a:solidFill>
                <a:effectLst>
                  <a:outerShdw blurRad="38100" dist="19050" dir="2700000" algn="tl" rotWithShape="0">
                    <a:schemeClr val="dk1">
                      <a:alpha val="40000"/>
                    </a:schemeClr>
                  </a:outerShdw>
                </a:effectLst>
              </a:rPr>
              <a:t>CASE STUDY     -3</a:t>
            </a:r>
            <a:r>
              <a:rPr lang="en-US" sz="4000" b="1" dirty="0">
                <a:solidFill>
                  <a:srgbClr val="FF0000"/>
                </a:solidFill>
                <a:effectLst>
                  <a:outerShdw blurRad="38100" dist="19050" dir="2700000" algn="tl" rotWithShape="0">
                    <a:schemeClr val="dk1">
                      <a:alpha val="40000"/>
                    </a:schemeClr>
                  </a:outerShdw>
                </a:effectLst>
              </a:rPr>
              <a:t> </a:t>
            </a:r>
            <a:endParaRPr lang="en-US" sz="4000" b="1" dirty="0">
              <a:solidFill>
                <a:srgbClr val="FF0000"/>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3869267" y="864108"/>
            <a:ext cx="7584299" cy="5120640"/>
          </a:xfrm>
          <a:solidFill>
            <a:schemeClr val="accent1">
              <a:lumMod val="20000"/>
              <a:lumOff val="80000"/>
            </a:schemeClr>
          </a:solidFill>
        </p:spPr>
        <p:txBody>
          <a:bodyPr>
            <a:noAutofit/>
          </a:bodyPr>
          <a:lstStyle/>
          <a:p>
            <a:pPr marL="342900" indent="-342900" algn="just">
              <a:buFont typeface="Arial" panose="020B0604020202020204" pitchFamily="34" charset="0"/>
              <a:buChar char="•"/>
            </a:pPr>
            <a:r>
              <a:rPr lang="en-US" sz="1800" b="1" dirty="0">
                <a:solidFill>
                  <a:schemeClr val="tx1"/>
                </a:solidFill>
                <a:effectLst>
                  <a:outerShdw blurRad="38100" dist="19050" dir="2700000" algn="tl" rotWithShape="0">
                    <a:schemeClr val="dk1">
                      <a:alpha val="40000"/>
                    </a:schemeClr>
                  </a:outerShdw>
                </a:effectLst>
              </a:rPr>
              <a:t>Misuse of AIN, TAN and PAN numbers and diversion of certain Government funds to individuals in the Financial Years 2015-16, 2016-17, 2017-18, 2018-19, 2019-20,  2020-21 and 2021-22 by TDS auditor  with the support of officers and staff of Divisional/Sub Treasury of Chittoor District, Andhra Pradesh.</a:t>
            </a:r>
            <a:endParaRPr lang="en-US" sz="1800" b="1" dirty="0">
              <a:solidFill>
                <a:schemeClr val="tx1"/>
              </a:solidFill>
              <a:effectLst>
                <a:outerShdw blurRad="38100" dist="19050" dir="2700000" algn="tl" rotWithShape="0">
                  <a:schemeClr val="dk1">
                    <a:alpha val="40000"/>
                  </a:schemeClr>
                </a:outerShdw>
              </a:effectLst>
            </a:endParaRPr>
          </a:p>
          <a:p>
            <a:pPr marL="342900" indent="-342900" algn="just">
              <a:buFont typeface="Arial" panose="020B0604020202020204" pitchFamily="34" charset="0"/>
              <a:buChar char="•"/>
            </a:pPr>
            <a:endParaRPr lang="en-US" sz="1800" b="1" dirty="0">
              <a:solidFill>
                <a:schemeClr val="tx1"/>
              </a:solidFill>
              <a:effectLst>
                <a:outerShdw blurRad="38100" dist="19050" dir="2700000" algn="tl" rotWithShape="0">
                  <a:schemeClr val="dk1">
                    <a:alpha val="40000"/>
                  </a:schemeClr>
                </a:outerShdw>
              </a:effectLst>
            </a:endParaRPr>
          </a:p>
          <a:p>
            <a:pPr marL="342900" indent="-342900" algn="just">
              <a:buFont typeface="Arial" panose="020B0604020202020204" pitchFamily="34" charset="0"/>
              <a:buChar char="•"/>
            </a:pPr>
            <a:r>
              <a:rPr lang="en-US" sz="1800" b="1" dirty="0">
                <a:solidFill>
                  <a:srgbClr val="FF0000"/>
                </a:solidFill>
                <a:effectLst>
                  <a:outerShdw blurRad="38100" dist="19050" dir="2700000" algn="tl" rotWithShape="0">
                    <a:schemeClr val="dk1">
                      <a:alpha val="40000"/>
                    </a:schemeClr>
                  </a:outerShdw>
                </a:effectLst>
              </a:rPr>
              <a:t>On comparing the TDS details reported in Form No. 24G by four AINs with the actual TDS details obtained from the respective AIN-holders for the period from FY 2015-16 to FY 2021-22, it is found that the four AINs have been misused to claim excess TDS amounts in Form No. 24G (in the form of fraudulent G-</a:t>
            </a:r>
            <a:r>
              <a:rPr lang="en-US" sz="1800" b="1" dirty="0" err="1">
                <a:solidFill>
                  <a:srgbClr val="FF0000"/>
                </a:solidFill>
                <a:effectLst>
                  <a:outerShdw blurRad="38100" dist="19050" dir="2700000" algn="tl" rotWithShape="0">
                    <a:schemeClr val="dk1">
                      <a:alpha val="40000"/>
                    </a:schemeClr>
                  </a:outerShdw>
                </a:effectLst>
              </a:rPr>
              <a:t>Oltas</a:t>
            </a:r>
            <a:r>
              <a:rPr lang="en-US" sz="1800" b="1" dirty="0">
                <a:solidFill>
                  <a:srgbClr val="FF0000"/>
                </a:solidFill>
                <a:effectLst>
                  <a:outerShdw blurRad="38100" dist="19050" dir="2700000" algn="tl" rotWithShape="0">
                    <a:schemeClr val="dk1">
                      <a:alpha val="40000"/>
                    </a:schemeClr>
                  </a:outerShdw>
                </a:effectLst>
              </a:rPr>
              <a:t> transfer vouchers)</a:t>
            </a:r>
            <a:r>
              <a:rPr lang="en-US" sz="1800" b="1" dirty="0">
                <a:solidFill>
                  <a:schemeClr val="tx1"/>
                </a:solidFill>
                <a:effectLst>
                  <a:outerShdw blurRad="38100" dist="19050" dir="2700000" algn="tl" rotWithShape="0">
                    <a:schemeClr val="dk1">
                      <a:alpha val="40000"/>
                    </a:schemeClr>
                  </a:outerShdw>
                </a:effectLst>
              </a:rPr>
              <a:t>, which were subsequently consumed by the TANs in their quarterly TDS statements in Form No. 24Q &amp; Form No. 26Q and the excess bogus TDS was ultimately passed on to the PANs, who have fraudulently </a:t>
            </a:r>
            <a:r>
              <a:rPr lang="en-US" sz="1800" b="1" dirty="0" err="1">
                <a:solidFill>
                  <a:schemeClr val="tx1"/>
                </a:solidFill>
                <a:effectLst>
                  <a:outerShdw blurRad="38100" dist="19050" dir="2700000" algn="tl" rotWithShape="0">
                    <a:schemeClr val="dk1">
                      <a:alpha val="40000"/>
                    </a:schemeClr>
                  </a:outerShdw>
                </a:effectLst>
              </a:rPr>
              <a:t>en</a:t>
            </a:r>
            <a:r>
              <a:rPr lang="en-US" sz="1800" b="1" dirty="0">
                <a:solidFill>
                  <a:schemeClr val="tx1"/>
                </a:solidFill>
                <a:effectLst>
                  <a:outerShdw blurRad="38100" dist="19050" dir="2700000" algn="tl" rotWithShape="0">
                    <a:schemeClr val="dk1">
                      <a:alpha val="40000"/>
                    </a:schemeClr>
                  </a:outerShdw>
                </a:effectLst>
              </a:rPr>
              <a:t> cashed the refunds issued by CPC on processing of their Returns of Income.</a:t>
            </a:r>
            <a:endParaRPr lang="en-US" sz="1800" b="1" dirty="0">
              <a:solidFill>
                <a:schemeClr val="tx1"/>
              </a:solidFill>
              <a:effectLst>
                <a:outerShdw blurRad="38100" dist="19050" dir="2700000" algn="tl" rotWithShape="0">
                  <a:schemeClr val="dk1">
                    <a:alpha val="40000"/>
                  </a:schemeClr>
                </a:outerShdw>
              </a:effectLst>
            </a:endParaRPr>
          </a:p>
          <a:p>
            <a:pPr indent="0" algn="just">
              <a:buFont typeface="Arial" panose="020B0604020202020204" pitchFamily="34" charset="0"/>
              <a:buNone/>
            </a:pPr>
            <a:endParaRPr lang="en-US" sz="1800" b="1" dirty="0">
              <a:solidFill>
                <a:schemeClr val="tx1"/>
              </a:solidFill>
              <a:effectLst>
                <a:outerShdw blurRad="38100" dist="19050" dir="2700000" algn="tl" rotWithShape="0">
                  <a:schemeClr val="dk1">
                    <a:alpha val="40000"/>
                  </a:schemeClr>
                </a:outerShdw>
              </a:effectLst>
            </a:endParaRPr>
          </a:p>
          <a:p>
            <a:pPr marL="342900" indent="-342900" algn="just">
              <a:buFont typeface="Arial" panose="020B0604020202020204" pitchFamily="34" charset="0"/>
              <a:buChar char="•"/>
            </a:pPr>
            <a:r>
              <a:rPr lang="en-US" sz="1800" b="1" dirty="0">
                <a:solidFill>
                  <a:schemeClr val="tx1"/>
                </a:solidFill>
                <a:effectLst>
                  <a:outerShdw blurRad="38100" dist="19050" dir="2700000" algn="tl" rotWithShape="0">
                    <a:schemeClr val="dk1">
                      <a:alpha val="40000"/>
                    </a:schemeClr>
                  </a:outerShdw>
                </a:effectLst>
              </a:rPr>
              <a:t>FIRs were filed by  Income tax department against four AIN holders as main accused and Tax Auditors as co accused.</a:t>
            </a:r>
            <a:endParaRPr lang="en-US" sz="1800" b="1" dirty="0">
              <a:solidFill>
                <a:schemeClr val="tx1"/>
              </a:solidFill>
              <a:effectLst>
                <a:outerShdw blurRad="38100" dist="19050" dir="2700000" algn="tl" rotWithShape="0">
                  <a:schemeClr val="dk1">
                    <a:alpha val="40000"/>
                  </a:schemeClr>
                </a:outerShdw>
              </a:effectLst>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294967295" end="4294967295"/>
                                            </p:txEl>
                                          </p:spTgt>
                                        </p:tgtEl>
                                        <p:attrNameLst>
                                          <p:attrName>style.visibility</p:attrName>
                                        </p:attrNameLst>
                                      </p:cBhvr>
                                      <p:to>
                                        <p:strVal val="visible"/>
                                      </p:to>
                                    </p:set>
                                    <p:animEffect transition="in" filter="fade">
                                      <p:cBhvr>
                                        <p:cTn id="12" dur="500"/>
                                        <p:tgtEl>
                                          <p:spTgt spid="3">
                                            <p:txEl>
                                              <p:pRg st="4294967295" end="429496729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p:nvPr/>
        </p:nvGraphicFramePr>
        <p:xfrm>
          <a:off x="977153" y="1401483"/>
          <a:ext cx="9825318" cy="51212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Rectangle 4"/>
          <p:cNvSpPr/>
          <p:nvPr/>
        </p:nvSpPr>
        <p:spPr>
          <a:xfrm>
            <a:off x="1425387" y="421341"/>
            <a:ext cx="8937813" cy="726141"/>
          </a:xfrm>
          <a:prstGeom prst="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effectLst>
                  <a:outerShdw blurRad="38100" dist="19050" dir="2700000" algn="tl" rotWithShape="0">
                    <a:schemeClr val="dk1">
                      <a:alpha val="40000"/>
                    </a:schemeClr>
                  </a:outerShdw>
                </a:effectLst>
              </a:rPr>
              <a:t> </a:t>
            </a:r>
            <a:r>
              <a:rPr lang="en-US" sz="2400" b="1" dirty="0">
                <a:solidFill>
                  <a:schemeClr val="tx1"/>
                </a:solidFill>
                <a:effectLst>
                  <a:outerShdw blurRad="38100" dist="19050" dir="2700000" algn="tl" rotWithShape="0">
                    <a:schemeClr val="dk1">
                      <a:alpha val="40000"/>
                    </a:schemeClr>
                  </a:outerShdw>
                </a:effectLst>
              </a:rPr>
              <a:t>AIN</a:t>
            </a:r>
            <a:r>
              <a:rPr lang="en-US" sz="1800" b="1" dirty="0">
                <a:solidFill>
                  <a:schemeClr val="bg1"/>
                </a:solidFill>
                <a:effectLst>
                  <a:outerShdw blurRad="38100" dist="19050" dir="2700000" algn="tl" rotWithShape="0">
                    <a:schemeClr val="dk1">
                      <a:alpha val="40000"/>
                    </a:schemeClr>
                  </a:outerShdw>
                </a:effectLst>
              </a:rPr>
              <a:t> </a:t>
            </a:r>
            <a:endParaRPr lang="en-IN" dirty="0"/>
          </a:p>
        </p:txBody>
      </p:sp>
      <p:pic>
        <p:nvPicPr>
          <p:cNvPr id="6" name="Picture 5" descr="A picture containing tex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2599" y="145819"/>
            <a:ext cx="1116965" cy="86106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97440" y="-574798"/>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1"/>
                </a:solidFill>
                <a:effectLst>
                  <a:outerShdw blurRad="38100" dist="19050" dir="2700000" algn="tl" rotWithShape="0">
                    <a:schemeClr val="dk1">
                      <a:alpha val="40000"/>
                    </a:schemeClr>
                  </a:outerShdw>
                </a:effectLst>
              </a:rPr>
              <a:t> </a:t>
            </a:r>
            <a:r>
              <a:rPr lang="en-US" sz="3600" b="1" dirty="0">
                <a:solidFill>
                  <a:srgbClr val="FF0000"/>
                </a:solidFill>
                <a:effectLst>
                  <a:outerShdw blurRad="38100" dist="19050" dir="2700000" algn="tl" rotWithShape="0">
                    <a:schemeClr val="dk1">
                      <a:alpha val="40000"/>
                    </a:schemeClr>
                  </a:outerShdw>
                </a:effectLst>
              </a:rPr>
              <a:t>THE MODUS OF FRAUD</a:t>
            </a:r>
            <a:endParaRPr lang="en-US" sz="3600" b="1" dirty="0">
              <a:solidFill>
                <a:srgbClr val="FF0000"/>
              </a:solidFill>
              <a:effectLst>
                <a:outerShdw blurRad="38100" dist="19050" dir="2700000" algn="tl" rotWithShape="0">
                  <a:schemeClr val="dk1">
                    <a:alpha val="40000"/>
                  </a:schemeClr>
                </a:outerShdw>
              </a:effectLst>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graphicFrame>
        <p:nvGraphicFramePr>
          <p:cNvPr id="6" name="Content Placeholder 5"/>
          <p:cNvGraphicFramePr>
            <a:graphicFrameLocks noGrp="1"/>
          </p:cNvGraphicFramePr>
          <p:nvPr>
            <p:ph idx="1"/>
          </p:nvPr>
        </p:nvGraphicFramePr>
        <p:xfrm>
          <a:off x="3630705" y="1308848"/>
          <a:ext cx="7449670" cy="4733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648635" y="475129"/>
            <a:ext cx="7620000" cy="1200329"/>
          </a:xfrm>
          <a:prstGeom prst="rect">
            <a:avLst/>
          </a:prstGeom>
          <a:noFill/>
        </p:spPr>
        <p:txBody>
          <a:bodyPr wrap="square" rtlCol="0">
            <a:spAutoFit/>
          </a:bodyPr>
          <a:lstStyle/>
          <a:p>
            <a:pPr indent="0">
              <a:buNone/>
            </a:pPr>
            <a:r>
              <a:rPr lang="en-US" sz="1800" b="1" dirty="0">
                <a:solidFill>
                  <a:schemeClr val="tx1"/>
                </a:solidFill>
                <a:effectLst>
                  <a:outerShdw blurRad="38100" dist="19050" dir="2700000" algn="tl" rotWithShape="0">
                    <a:schemeClr val="dk1">
                      <a:alpha val="40000"/>
                    </a:schemeClr>
                  </a:outerShdw>
                </a:effectLst>
              </a:rPr>
              <a:t>During the course of investigation,</a:t>
            </a:r>
            <a:r>
              <a:rPr lang="en-US" sz="1800" b="1" dirty="0">
                <a:solidFill>
                  <a:srgbClr val="FF0000"/>
                </a:solidFill>
                <a:effectLst>
                  <a:outerShdw blurRad="38100" dist="19050" dir="2700000" algn="tl" rotWithShape="0">
                    <a:schemeClr val="dk1">
                      <a:alpha val="40000"/>
                    </a:schemeClr>
                  </a:outerShdw>
                </a:effectLst>
              </a:rPr>
              <a:t> fraudulent G-</a:t>
            </a:r>
            <a:r>
              <a:rPr lang="en-US" sz="1800" b="1" dirty="0" err="1">
                <a:solidFill>
                  <a:srgbClr val="FF0000"/>
                </a:solidFill>
                <a:effectLst>
                  <a:outerShdw blurRad="38100" dist="19050" dir="2700000" algn="tl" rotWithShape="0">
                    <a:schemeClr val="dk1">
                      <a:alpha val="40000"/>
                    </a:schemeClr>
                  </a:outerShdw>
                </a:effectLst>
              </a:rPr>
              <a:t>Oltas</a:t>
            </a:r>
            <a:r>
              <a:rPr lang="en-US" sz="1800" b="1" dirty="0">
                <a:solidFill>
                  <a:srgbClr val="FF0000"/>
                </a:solidFill>
                <a:effectLst>
                  <a:outerShdw blurRad="38100" dist="19050" dir="2700000" algn="tl" rotWithShape="0">
                    <a:schemeClr val="dk1">
                      <a:alpha val="40000"/>
                    </a:schemeClr>
                  </a:outerShdw>
                </a:effectLst>
              </a:rPr>
              <a:t> transfer vouchers</a:t>
            </a:r>
            <a:r>
              <a:rPr lang="en-US" sz="1800" b="1" dirty="0">
                <a:solidFill>
                  <a:schemeClr val="tx1"/>
                </a:solidFill>
                <a:effectLst>
                  <a:outerShdw blurRad="38100" dist="19050" dir="2700000" algn="tl" rotWithShape="0">
                    <a:schemeClr val="dk1">
                      <a:alpha val="40000"/>
                    </a:schemeClr>
                  </a:outerShdw>
                </a:effectLst>
              </a:rPr>
              <a:t>  have been </a:t>
            </a:r>
            <a:r>
              <a:rPr lang="en-US" sz="1800" b="1" dirty="0" err="1">
                <a:solidFill>
                  <a:schemeClr val="tx1"/>
                </a:solidFill>
                <a:effectLst>
                  <a:outerShdw blurRad="38100" dist="19050" dir="2700000" algn="tl" rotWithShape="0">
                    <a:schemeClr val="dk1">
                      <a:alpha val="40000"/>
                    </a:schemeClr>
                  </a:outerShdw>
                </a:effectLst>
              </a:rPr>
              <a:t>analysed</a:t>
            </a:r>
            <a:r>
              <a:rPr lang="en-US" sz="1800" b="1" dirty="0">
                <a:solidFill>
                  <a:schemeClr val="tx1"/>
                </a:solidFill>
                <a:effectLst>
                  <a:outerShdw blurRad="38100" dist="19050" dir="2700000" algn="tl" rotWithShape="0">
                    <a:schemeClr val="dk1">
                      <a:alpha val="40000"/>
                    </a:schemeClr>
                  </a:outerShdw>
                </a:effectLst>
              </a:rPr>
              <a:t> and the following points are observed:</a:t>
            </a:r>
            <a:endParaRPr lang="en-US" sz="1800" b="1" dirty="0">
              <a:solidFill>
                <a:schemeClr val="tx1"/>
              </a:solidFill>
              <a:effectLst>
                <a:outerShdw blurRad="38100" dist="19050" dir="2700000" algn="tl" rotWithShape="0">
                  <a:schemeClr val="dk1">
                    <a:alpha val="40000"/>
                  </a:schemeClr>
                </a:outerShdw>
              </a:effectLst>
            </a:endParaRPr>
          </a:p>
          <a:p>
            <a:pPr indent="0">
              <a:buFont typeface="Arial" panose="020B0604020202020204" pitchFamily="34" charset="0"/>
              <a:buNone/>
            </a:pPr>
            <a:endParaRPr lang="en-US" sz="1800" b="1" dirty="0">
              <a:solidFill>
                <a:schemeClr val="tx1"/>
              </a:solidFill>
              <a:effectLst>
                <a:outerShdw blurRad="38100" dist="19050" dir="2700000" algn="tl" rotWithShape="0">
                  <a:schemeClr val="dk1">
                    <a:alpha val="40000"/>
                  </a:schemeClr>
                </a:outerShdw>
              </a:effectLst>
            </a:endParaRP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1"/>
                </a:solidFill>
                <a:effectLst>
                  <a:outerShdw blurRad="38100" dist="19050" dir="2700000" algn="tl" rotWithShape="0">
                    <a:schemeClr val="dk1">
                      <a:alpha val="40000"/>
                    </a:schemeClr>
                  </a:outerShdw>
                </a:effectLst>
              </a:rPr>
              <a:t> </a:t>
            </a:r>
            <a:r>
              <a:rPr lang="en-US" sz="3600" b="1" dirty="0">
                <a:solidFill>
                  <a:srgbClr val="FF0000"/>
                </a:solidFill>
                <a:effectLst>
                  <a:outerShdw blurRad="38100" dist="19050" dir="2700000" algn="tl" rotWithShape="0">
                    <a:schemeClr val="dk1">
                      <a:alpha val="40000"/>
                    </a:schemeClr>
                  </a:outerShdw>
                </a:effectLst>
              </a:rPr>
              <a:t>Lapses of  AIN/TAN/PAN Holders </a:t>
            </a:r>
            <a:endParaRPr lang="en-US" sz="3600" b="1" dirty="0">
              <a:solidFill>
                <a:srgbClr val="FF0000"/>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3648173" y="798119"/>
            <a:ext cx="7852527" cy="5272741"/>
          </a:xfrm>
          <a:solidFill>
            <a:schemeClr val="bg2">
              <a:lumMod val="20000"/>
              <a:lumOff val="80000"/>
            </a:schemeClr>
          </a:solidFill>
        </p:spPr>
        <p:txBody>
          <a:bodyPr>
            <a:normAutofit/>
          </a:bodyPr>
          <a:lstStyle/>
          <a:p>
            <a:pPr indent="0">
              <a:buNone/>
            </a:pPr>
            <a:r>
              <a:rPr lang="en-US" sz="1800" b="1" dirty="0">
                <a:solidFill>
                  <a:schemeClr val="tx1"/>
                </a:solidFill>
                <a:effectLst>
                  <a:outerShdw blurRad="38100" dist="19050" dir="2700000" algn="tl" rotWithShape="0">
                    <a:schemeClr val="dk1">
                      <a:alpha val="40000"/>
                    </a:schemeClr>
                  </a:outerShdw>
                </a:effectLst>
              </a:rPr>
              <a:t>As per the investigation conducted at field level, the following lapses are observed on part of the Treasury Personnel, which led to bogus refunds fraud:</a:t>
            </a:r>
            <a:endParaRPr lang="en-US" sz="1800" b="1" dirty="0">
              <a:solidFill>
                <a:schemeClr val="tx1"/>
              </a:solidFill>
              <a:effectLst>
                <a:outerShdw blurRad="38100" dist="19050" dir="2700000" algn="tl" rotWithShape="0">
                  <a:schemeClr val="dk1">
                    <a:alpha val="40000"/>
                  </a:schemeClr>
                </a:outerShdw>
              </a:effectLst>
            </a:endParaRPr>
          </a:p>
          <a:p>
            <a:pPr indent="0">
              <a:buFont typeface="Arial" panose="020B0604020202020204" pitchFamily="34" charset="0"/>
              <a:buNone/>
            </a:pPr>
            <a:endParaRPr lang="en-US" sz="1800" b="1" dirty="0">
              <a:solidFill>
                <a:schemeClr val="tx1"/>
              </a:solidFill>
              <a:effectLst>
                <a:outerShdw blurRad="38100" dist="19050" dir="2700000" algn="tl" rotWithShape="0">
                  <a:schemeClr val="dk1">
                    <a:alpha val="40000"/>
                  </a:schemeClr>
                </a:outerShdw>
              </a:effectLst>
            </a:endParaRPr>
          </a:p>
          <a:p>
            <a:pPr marL="640080" indent="-457200">
              <a:buFont typeface="+mj-lt"/>
              <a:buAutoNum type="alphaLcParenR"/>
            </a:pPr>
            <a:r>
              <a:rPr lang="en-US" sz="1800" b="1" dirty="0">
                <a:solidFill>
                  <a:schemeClr val="tx1"/>
                </a:solidFill>
                <a:effectLst>
                  <a:outerShdw blurRad="38100" dist="19050" dir="2700000" algn="tl" rotWithShape="0">
                    <a:schemeClr val="dk1">
                      <a:alpha val="40000"/>
                    </a:schemeClr>
                  </a:outerShdw>
                </a:effectLst>
              </a:rPr>
              <a:t> The TDS data filed in Form-24G was </a:t>
            </a:r>
            <a:r>
              <a:rPr lang="en-US" sz="1800" b="1" dirty="0">
                <a:solidFill>
                  <a:srgbClr val="FF0000"/>
                </a:solidFill>
                <a:effectLst>
                  <a:outerShdw blurRad="38100" dist="19050" dir="2700000" algn="tl" rotWithShape="0">
                    <a:schemeClr val="dk1">
                      <a:alpha val="40000"/>
                    </a:schemeClr>
                  </a:outerShdw>
                </a:effectLst>
              </a:rPr>
              <a:t>not cross checked and verified</a:t>
            </a:r>
            <a:r>
              <a:rPr lang="en-US" sz="1800" b="1" dirty="0">
                <a:solidFill>
                  <a:schemeClr val="tx1"/>
                </a:solidFill>
                <a:effectLst>
                  <a:outerShdw blurRad="38100" dist="19050" dir="2700000" algn="tl" rotWithShape="0">
                    <a:schemeClr val="dk1">
                      <a:alpha val="40000"/>
                    </a:schemeClr>
                  </a:outerShdw>
                </a:effectLst>
              </a:rPr>
              <a:t> with the actual   TDS data of Sub Treasury Offices in their books of account/ CFMS portal/ Impact  portal.</a:t>
            </a:r>
            <a:endParaRPr lang="en-US" sz="1800" b="1" dirty="0">
              <a:solidFill>
                <a:schemeClr val="tx1"/>
              </a:solidFill>
              <a:effectLst>
                <a:outerShdw blurRad="38100" dist="19050" dir="2700000" algn="tl" rotWithShape="0">
                  <a:schemeClr val="dk1">
                    <a:alpha val="40000"/>
                  </a:schemeClr>
                </a:outerShdw>
              </a:effectLst>
            </a:endParaRPr>
          </a:p>
          <a:p>
            <a:pPr marL="640080" indent="-457200">
              <a:buFont typeface="+mj-lt"/>
              <a:buAutoNum type="alphaLcParenR"/>
            </a:pPr>
            <a:r>
              <a:rPr lang="en-US" sz="1800" b="1" dirty="0">
                <a:solidFill>
                  <a:schemeClr val="tx1"/>
                </a:solidFill>
                <a:effectLst>
                  <a:outerShdw blurRad="38100" dist="19050" dir="2700000" algn="tl" rotWithShape="0">
                    <a:schemeClr val="dk1">
                      <a:alpha val="40000"/>
                    </a:schemeClr>
                  </a:outerShdw>
                </a:effectLst>
              </a:rPr>
              <a:t>It seems that the </a:t>
            </a:r>
            <a:r>
              <a:rPr lang="en-US" sz="1800" b="1" dirty="0">
                <a:solidFill>
                  <a:srgbClr val="FF0000"/>
                </a:solidFill>
                <a:effectLst>
                  <a:outerShdw blurRad="38100" dist="19050" dir="2700000" algn="tl" rotWithShape="0">
                    <a:schemeClr val="dk1">
                      <a:alpha val="40000"/>
                    </a:schemeClr>
                  </a:outerShdw>
                </a:effectLst>
              </a:rPr>
              <a:t>AG audit and the internal auditors of Sub Treasury Office have not verified the correctness of the data f</a:t>
            </a:r>
            <a:r>
              <a:rPr lang="en-US" sz="1800" b="1" dirty="0">
                <a:solidFill>
                  <a:schemeClr val="tx1"/>
                </a:solidFill>
                <a:effectLst>
                  <a:outerShdw blurRad="38100" dist="19050" dir="2700000" algn="tl" rotWithShape="0">
                    <a:schemeClr val="dk1">
                      <a:alpha val="40000"/>
                    </a:schemeClr>
                  </a:outerShdw>
                </a:effectLst>
              </a:rPr>
              <a:t>iled in the Form-24G. </a:t>
            </a:r>
            <a:endParaRPr lang="en-US" sz="1800" b="1" dirty="0">
              <a:solidFill>
                <a:schemeClr val="tx1"/>
              </a:solidFill>
              <a:effectLst>
                <a:outerShdw blurRad="38100" dist="19050" dir="2700000" algn="tl" rotWithShape="0">
                  <a:schemeClr val="dk1">
                    <a:alpha val="40000"/>
                  </a:schemeClr>
                </a:outerShdw>
              </a:effectLst>
            </a:endParaRPr>
          </a:p>
          <a:p>
            <a:pPr marL="640080" indent="-457200">
              <a:buFont typeface="+mj-lt"/>
              <a:buAutoNum type="alphaLcParenR"/>
            </a:pPr>
            <a:r>
              <a:rPr lang="en-US" sz="1800" b="1" dirty="0">
                <a:solidFill>
                  <a:schemeClr val="tx1"/>
                </a:solidFill>
                <a:effectLst>
                  <a:outerShdw blurRad="38100" dist="19050" dir="2700000" algn="tl" rotWithShape="0">
                    <a:schemeClr val="dk1">
                      <a:alpha val="40000"/>
                    </a:schemeClr>
                  </a:outerShdw>
                </a:effectLst>
              </a:rPr>
              <a:t>This kind of refund fraud has become possible since all the stake-holders i.e., AIN-  holders, TAN-holders and PAN-holders have taken the assistance/help of the </a:t>
            </a:r>
            <a:r>
              <a:rPr lang="en-US" sz="1800" b="1" dirty="0">
                <a:solidFill>
                  <a:srgbClr val="FF0000"/>
                </a:solidFill>
                <a:effectLst>
                  <a:outerShdw blurRad="38100" dist="19050" dir="2700000" algn="tl" rotWithShape="0">
                    <a:schemeClr val="dk1">
                      <a:alpha val="40000"/>
                    </a:schemeClr>
                  </a:outerShdw>
                </a:effectLst>
              </a:rPr>
              <a:t>same Auditor/Tax-Practitioner</a:t>
            </a:r>
            <a:r>
              <a:rPr lang="en-US" sz="1800" b="1" dirty="0">
                <a:solidFill>
                  <a:schemeClr val="tx1"/>
                </a:solidFill>
                <a:effectLst>
                  <a:outerShdw blurRad="38100" dist="19050" dir="2700000" algn="tl" rotWithShape="0">
                    <a:schemeClr val="dk1">
                      <a:alpha val="40000"/>
                    </a:schemeClr>
                  </a:outerShdw>
                </a:effectLst>
              </a:rPr>
              <a:t> for filing their Income Tax Returns and that Auditor/Tax-Practitioner has entered matching amounts in the Income Tax Returns at AIN-level, TAN-level and PAN-level for claiming excess TDS and obtaining fraudulent refunds. </a:t>
            </a:r>
            <a:endParaRPr lang="en-US" sz="1800" b="1" dirty="0">
              <a:solidFill>
                <a:schemeClr val="tx1"/>
              </a:solidFill>
              <a:effectLst>
                <a:outerShdw blurRad="38100" dist="19050" dir="2700000" algn="tl" rotWithShape="0">
                  <a:schemeClr val="dk1">
                    <a:alpha val="40000"/>
                  </a:schemeClr>
                </a:outerShdw>
              </a:effectLst>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294967295" end="4294967295"/>
                                            </p:txEl>
                                          </p:spTgt>
                                        </p:tgtEl>
                                        <p:attrNameLst>
                                          <p:attrName>style.visibility</p:attrName>
                                        </p:attrNameLst>
                                      </p:cBhvr>
                                      <p:to>
                                        <p:strVal val="visible"/>
                                      </p:to>
                                    </p:set>
                                    <p:animEffect transition="in" filter="fade">
                                      <p:cBhvr>
                                        <p:cTn id="12" dur="500"/>
                                        <p:tgtEl>
                                          <p:spTgt spid="3">
                                            <p:txEl>
                                              <p:pRg st="4294967295" end="429496729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69" y="1397214"/>
            <a:ext cx="3338693" cy="4601183"/>
          </a:xfrm>
        </p:spPr>
        <p:txBody>
          <a:bodyPr>
            <a:noAutofit/>
          </a:bodyPr>
          <a:lstStyle/>
          <a:p>
            <a:r>
              <a:rPr lang="en-US" sz="3000" b="1" dirty="0">
                <a:solidFill>
                  <a:srgbClr val="FF0000"/>
                </a:solidFill>
                <a:sym typeface="+mn-ea"/>
              </a:rPr>
              <a:t>CHECK-LIST to prevent misuse of AIN/ TAN credentials provided to the Accounts Officers/DDOs  for the purpose of filing 24G Statements/ quarterly TDS returns/ statements</a:t>
            </a:r>
            <a:br>
              <a:rPr lang="en-US" sz="3000" b="1" dirty="0">
                <a:solidFill>
                  <a:srgbClr val="FF0000"/>
                </a:solidFill>
                <a:sym typeface="+mn-ea"/>
              </a:rPr>
            </a:br>
            <a:endParaRPr lang="en-US" sz="3000" b="1" dirty="0">
              <a:solidFill>
                <a:srgbClr val="FF0000"/>
              </a:solidFill>
              <a:sym typeface="+mn-ea"/>
            </a:endParaRPr>
          </a:p>
        </p:txBody>
      </p:sp>
      <p:sp>
        <p:nvSpPr>
          <p:cNvPr id="3" name="Content Placeholder 2"/>
          <p:cNvSpPr>
            <a:spLocks noGrp="1"/>
          </p:cNvSpPr>
          <p:nvPr>
            <p:ph idx="1"/>
          </p:nvPr>
        </p:nvSpPr>
        <p:spPr>
          <a:xfrm>
            <a:off x="3572759" y="864107"/>
            <a:ext cx="7786540" cy="5244461"/>
          </a:xfrm>
          <a:solidFill>
            <a:schemeClr val="bg2">
              <a:lumMod val="20000"/>
              <a:lumOff val="80000"/>
            </a:schemeClr>
          </a:solidFill>
        </p:spPr>
        <p:txBody>
          <a:bodyPr>
            <a:normAutofit/>
          </a:bodyPr>
          <a:lstStyle/>
          <a:p>
            <a:pPr marL="457200" indent="-457200" algn="just">
              <a:buFont typeface="+mj-lt"/>
              <a:buAutoNum type="arabicPeriod"/>
            </a:pPr>
            <a:r>
              <a:rPr lang="en-US" b="1" dirty="0">
                <a:solidFill>
                  <a:schemeClr val="tx1"/>
                </a:solidFill>
                <a:sym typeface="+mn-ea"/>
              </a:rPr>
              <a:t>All AIN/ TAN holders may check the contact details (Mobile number and e-mail ID) furnished at the time of registration of their respective AIN/TAN and also as per the latest statement filed. In case, the contact details are not that of the existing AIN/ TAN holder, the same may be updated immediately with that of the existing AIN/ TAN holder.</a:t>
            </a:r>
            <a:endParaRPr lang="en-US" b="1" dirty="0">
              <a:solidFill>
                <a:schemeClr val="tx1"/>
              </a:solidFill>
              <a:sym typeface="+mn-ea"/>
            </a:endParaRPr>
          </a:p>
          <a:p>
            <a:pPr marL="457200" indent="-457200" algn="just">
              <a:buFont typeface="+mj-lt"/>
              <a:buAutoNum type="arabicPeriod"/>
            </a:pPr>
            <a:endParaRPr lang="en-US" b="1" dirty="0">
              <a:solidFill>
                <a:schemeClr val="tx1"/>
              </a:solidFill>
              <a:sym typeface="+mn-ea"/>
            </a:endParaRPr>
          </a:p>
          <a:p>
            <a:pPr marL="457200" indent="-457200" algn="just">
              <a:buFont typeface="+mj-lt"/>
              <a:buAutoNum type="arabicPeriod"/>
            </a:pPr>
            <a:r>
              <a:rPr lang="en-US" b="1" dirty="0">
                <a:solidFill>
                  <a:schemeClr val="tx1"/>
                </a:solidFill>
                <a:sym typeface="+mn-ea"/>
              </a:rPr>
              <a:t>All AIN/ TAN holders may update their respective log-in ID and password credentials from time to time.</a:t>
            </a:r>
            <a:endParaRPr lang="en-US" b="1" dirty="0">
              <a:solidFill>
                <a:schemeClr val="tx1"/>
              </a:solidFill>
              <a:sym typeface="+mn-ea"/>
            </a:endParaRPr>
          </a:p>
          <a:p>
            <a:pPr marL="457200" indent="-457200" algn="just">
              <a:buFont typeface="+mj-lt"/>
              <a:buAutoNum type="arabicPeriod"/>
            </a:pPr>
            <a:endParaRPr lang="en-US" b="1" dirty="0">
              <a:solidFill>
                <a:schemeClr val="tx1"/>
              </a:solidFill>
              <a:sym typeface="+mn-ea"/>
            </a:endParaRPr>
          </a:p>
          <a:p>
            <a:pPr marL="457200" indent="-457200" algn="just">
              <a:buFont typeface="+mj-lt"/>
              <a:buAutoNum type="arabicPeriod"/>
            </a:pPr>
            <a:r>
              <a:rPr lang="en-US" b="1" dirty="0">
                <a:solidFill>
                  <a:schemeClr val="tx1"/>
                </a:solidFill>
                <a:sym typeface="+mn-ea"/>
              </a:rPr>
              <a:t>The DDOS may reconcile 26Q statement with the actual contract payments and percentage of non-salary TDS mentioned thereof from time to time. In case of 194C, the applicable rate of TDS is either 1% for Individuals and HUF or 2% for others. In case of incorrect PAN/ non furnishing of PAN, the applicable rate is 20%.</a:t>
            </a:r>
            <a:endParaRPr lang="en-US" b="1" dirty="0">
              <a:solidFill>
                <a:schemeClr val="tx1"/>
              </a:solidFill>
              <a:sym typeface="+mn-ea"/>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16" y="1123837"/>
            <a:ext cx="3338693" cy="5163841"/>
          </a:xfrm>
        </p:spPr>
        <p:txBody>
          <a:bodyPr>
            <a:normAutofit fontScale="90000"/>
          </a:bodyPr>
          <a:lstStyle/>
          <a:p>
            <a:r>
              <a:rPr lang="en-US" sz="3300" b="1" dirty="0">
                <a:solidFill>
                  <a:srgbClr val="FF0000"/>
                </a:solidFill>
                <a:sym typeface="+mn-ea"/>
              </a:rPr>
              <a:t>CHECK-LIST to prevent misuse of AIN/ TAN credentials provided to the Accounts Officers/DDOs  for the purpose of filing 24G Statements/ quarterly TDS returns/ statements</a:t>
            </a:r>
            <a:br>
              <a:rPr lang="en-US" sz="3600" b="1" dirty="0">
                <a:solidFill>
                  <a:schemeClr val="bg1"/>
                </a:solidFill>
                <a:sym typeface="+mn-ea"/>
              </a:rPr>
            </a:br>
            <a:endParaRPr lang="en-IN" dirty="0"/>
          </a:p>
        </p:txBody>
      </p:sp>
      <p:sp>
        <p:nvSpPr>
          <p:cNvPr id="3" name="Content Placeholder 2"/>
          <p:cNvSpPr>
            <a:spLocks noGrp="1"/>
          </p:cNvSpPr>
          <p:nvPr>
            <p:ph idx="1"/>
          </p:nvPr>
        </p:nvSpPr>
        <p:spPr>
          <a:solidFill>
            <a:schemeClr val="bg2">
              <a:lumMod val="20000"/>
              <a:lumOff val="80000"/>
            </a:schemeClr>
          </a:solidFill>
        </p:spPr>
        <p:txBody>
          <a:bodyPr>
            <a:normAutofit fontScale="92500" lnSpcReduction="10000"/>
          </a:bodyPr>
          <a:lstStyle/>
          <a:p>
            <a:pPr marL="640080" indent="-457200" algn="just">
              <a:buFont typeface="+mj-lt"/>
              <a:buAutoNum type="arabicPeriod" startAt="4"/>
            </a:pP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In case of any third party assistance is taken for filing of Returns/ Statements, etc., the Statement filed may be reconciled by the AIN/ TAN holders with the data furnished to the third party. The reconciliation sheet may be maintained for the statements filed. </a:t>
            </a:r>
            <a:r>
              <a:rPr lang="en-US" sz="2000" b="1" dirty="0">
                <a:solidFill>
                  <a:srgbClr val="FF0000"/>
                </a:solidFill>
                <a:latin typeface="Calibri" panose="020F0502020204030204" pitchFamily="34" charset="0"/>
                <a:ea typeface="SimSun" panose="02010600030101010101" pitchFamily="2" charset="-122"/>
                <a:cs typeface="Times New Roman" panose="02020603050405020304" pitchFamily="18" charset="0"/>
              </a:rPr>
              <a:t>In case of AIN holder,</a:t>
            </a: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 the number of TANS and BIN values may be matched with the Statement filed. </a:t>
            </a:r>
            <a:r>
              <a:rPr lang="en-US" sz="2000" b="1" dirty="0">
                <a:solidFill>
                  <a:srgbClr val="FF0000"/>
                </a:solidFill>
                <a:latin typeface="Calibri" panose="020F0502020204030204" pitchFamily="34" charset="0"/>
                <a:ea typeface="SimSun" panose="02010600030101010101" pitchFamily="2" charset="-122"/>
                <a:cs typeface="Times New Roman" panose="02020603050405020304" pitchFamily="18" charset="0"/>
              </a:rPr>
              <a:t>In case of TAN holder,</a:t>
            </a: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 the number of PANs and credit given for each PAN may be reconciled with the BIN amounts and also actual TDS deducted for those PANS. </a:t>
            </a:r>
            <a:r>
              <a:rPr lang="en-US" sz="2000" b="1" dirty="0">
                <a:solidFill>
                  <a:srgbClr val="FF0000"/>
                </a:solidFill>
                <a:latin typeface="Calibri" panose="020F0502020204030204" pitchFamily="34" charset="0"/>
                <a:ea typeface="SimSun" panose="02010600030101010101" pitchFamily="2" charset="-122"/>
                <a:cs typeface="Times New Roman" panose="02020603050405020304" pitchFamily="18" charset="0"/>
              </a:rPr>
              <a:t>In the case of any private TANS/ private PANs n</a:t>
            </a: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oticed in any of the Statements filed, it may be reconciled with the bills/ pay bills raised to verify the genuineness of the TDS credit given.</a:t>
            </a:r>
            <a:endPar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marL="640080" indent="-457200" algn="just">
              <a:buFont typeface="+mj-lt"/>
              <a:buAutoNum type="arabicPeriod" startAt="4"/>
            </a:pP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It has been informed that the AIN/TAN holders are apparently engaging the</a:t>
            </a:r>
            <a:r>
              <a:rPr lang="en-US" sz="2000" b="1" dirty="0">
                <a:solidFill>
                  <a:srgbClr val="FF0000"/>
                </a:solidFill>
                <a:latin typeface="Calibri" panose="020F0502020204030204" pitchFamily="34" charset="0"/>
                <a:ea typeface="SimSun" panose="02010600030101010101" pitchFamily="2" charset="-122"/>
                <a:cs typeface="Times New Roman" panose="02020603050405020304" pitchFamily="18" charset="0"/>
              </a:rPr>
              <a:t> same third party for filing 24G statements as well as quarterly TDS Returns while sharing their login ID and password credentials for both AIN/ TAN with the same third party, which is not advisable.</a:t>
            </a: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 In such a scenario, it may be advisable for the AIN TAN holders to reconcile statements (Original/ Correction statements) being filed by using their login ID and password from time to time. The issues that need reconciliation are given as examples below.</a:t>
            </a:r>
            <a:endPar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294967295" end="4294967295"/>
                                            </p:txEl>
                                          </p:spTgt>
                                        </p:tgtEl>
                                        <p:attrNameLst>
                                          <p:attrName>style.visibility</p:attrName>
                                        </p:attrNameLst>
                                      </p:cBhvr>
                                      <p:to>
                                        <p:strVal val="visible"/>
                                      </p:to>
                                    </p:set>
                                    <p:animEffect transition="in" filter="fade">
                                      <p:cBhvr>
                                        <p:cTn id="12" dur="500"/>
                                        <p:tgtEl>
                                          <p:spTgt spid="3">
                                            <p:txEl>
                                              <p:pRg st="4294967295" end="429496729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294967295" end="4294967295"/>
                                            </p:txEl>
                                          </p:spTgt>
                                        </p:tgtEl>
                                        <p:attrNameLst>
                                          <p:attrName>style.visibility</p:attrName>
                                        </p:attrNameLst>
                                      </p:cBhvr>
                                      <p:to>
                                        <p:strVal val="visible"/>
                                      </p:to>
                                    </p:set>
                                    <p:animEffect transition="in" filter="fade">
                                      <p:cBhvr>
                                        <p:cTn id="17" dur="500"/>
                                        <p:tgtEl>
                                          <p:spTgt spid="3">
                                            <p:txEl>
                                              <p:pRg st="4294967295" end="429496729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a:t>
            </a:r>
            <a:r>
              <a:rPr lang="en-IN" b="1" dirty="0">
                <a:gradFill>
                  <a:gsLst>
                    <a:gs pos="0">
                      <a:srgbClr val="E30000"/>
                    </a:gs>
                    <a:gs pos="100000">
                      <a:srgbClr val="760303"/>
                    </a:gs>
                  </a:gsLst>
                  <a:lin scaled="0"/>
                </a:gradFill>
              </a:rPr>
              <a:t>EXAMPLES</a:t>
            </a:r>
            <a:endParaRPr lang="en-IN" b="1" dirty="0">
              <a:gradFill>
                <a:gsLst>
                  <a:gs pos="0">
                    <a:srgbClr val="E30000"/>
                  </a:gs>
                  <a:gs pos="100000">
                    <a:srgbClr val="760303"/>
                  </a:gs>
                </a:gsLst>
                <a:lin scaled="0"/>
              </a:gradFill>
            </a:endParaRPr>
          </a:p>
        </p:txBody>
      </p:sp>
      <p:sp>
        <p:nvSpPr>
          <p:cNvPr id="3" name="Content Placeholder 2"/>
          <p:cNvSpPr>
            <a:spLocks noGrp="1"/>
          </p:cNvSpPr>
          <p:nvPr>
            <p:ph idx="1"/>
          </p:nvPr>
        </p:nvSpPr>
        <p:spPr>
          <a:solidFill>
            <a:schemeClr val="bg2">
              <a:lumMod val="20000"/>
              <a:lumOff val="80000"/>
            </a:schemeClr>
          </a:solidFill>
        </p:spPr>
        <p:txBody>
          <a:bodyPr>
            <a:normAutofit lnSpcReduction="10000"/>
          </a:bodyPr>
          <a:lstStyle/>
          <a:p>
            <a:pPr marL="640080" indent="-457200" algn="just">
              <a:buFont typeface="+mj-lt"/>
              <a:buAutoNum type="arabicPeriod" startAt="6"/>
            </a:pP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Example-1:</a:t>
            </a:r>
            <a:r>
              <a:rPr lang="en-US" sz="2000" b="1" dirty="0">
                <a:solidFill>
                  <a:srgbClr val="FF0000"/>
                </a:solidFill>
                <a:latin typeface="Calibri" panose="020F0502020204030204" pitchFamily="34" charset="0"/>
                <a:ea typeface="SimSun" panose="02010600030101010101" pitchFamily="2" charset="-122"/>
                <a:cs typeface="Times New Roman" panose="02020603050405020304" pitchFamily="18" charset="0"/>
              </a:rPr>
              <a:t> In case of a DDO who has deducted salary TDS he/she has to file 24Q statement only. </a:t>
            </a: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But on reconciliation and verification, if he/she finds 26Q statement is also filed (for non-salary TDS) for the same quarter, he/she may immediately reconcile the BIN details along with the bills raised under salary and non-salary TDS for the respective months and bring it to the notice of his/her higher authorities as well as Income Tax Department in case of any discrepancy found.</a:t>
            </a:r>
            <a:endPar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marL="640080" indent="-457200" algn="just">
              <a:buFont typeface="+mj-lt"/>
              <a:buAutoNum type="arabicPeriod" startAt="6"/>
            </a:pP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Example-2: In case of a DDO who has deducted both salary and non-salary TDS for the same quarter and filed 24Q &amp; 26Q statements, and there are no further correction statements filed for the same quarter. But on reconciliation and verification, if he/she finds any discrepancy in 26Q statements</a:t>
            </a:r>
            <a:r>
              <a:rPr lang="en-US" sz="2000" b="1" dirty="0">
                <a:solidFill>
                  <a:srgbClr val="FF0000"/>
                </a:solidFill>
                <a:latin typeface="Calibri" panose="020F0502020204030204" pitchFamily="34" charset="0"/>
                <a:ea typeface="SimSun" panose="02010600030101010101" pitchFamily="2" charset="-122"/>
                <a:cs typeface="Times New Roman" panose="02020603050405020304" pitchFamily="18" charset="0"/>
              </a:rPr>
              <a:t> being revised repeatedly after sometime, without his/her knowledge and authorization by any third party by using his/her credentials,</a:t>
            </a:r>
            <a:r>
              <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rPr>
              <a:t> he/she may bring it to the notice of his/her higher authorities as well as Income Tax Department immediately.</a:t>
            </a:r>
            <a:endParaRPr lang="en-US" sz="2000" b="1"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14" y="1123837"/>
            <a:ext cx="3374795" cy="5022439"/>
          </a:xfrm>
        </p:spPr>
        <p:txBody>
          <a:bodyPr>
            <a:normAutofit fontScale="90000"/>
          </a:bodyPr>
          <a:lstStyle/>
          <a:p>
            <a:r>
              <a:rPr lang="en-US" sz="3300" b="1" dirty="0">
                <a:gradFill>
                  <a:gsLst>
                    <a:gs pos="0">
                      <a:srgbClr val="E30000"/>
                    </a:gs>
                    <a:gs pos="100000">
                      <a:srgbClr val="760303"/>
                    </a:gs>
                  </a:gsLst>
                  <a:lin scaled="0"/>
                </a:gradFill>
                <a:sym typeface="+mn-ea"/>
              </a:rPr>
              <a:t>CHECK-LIST to prevent misuse of AIN/ TAN credentials provided to the Accounts Officers/DDOs  for the purpose of filing 24G Statements/ quarterly TDS returns/ statements</a:t>
            </a:r>
            <a:br>
              <a:rPr lang="en-US" sz="4000" b="1" dirty="0">
                <a:solidFill>
                  <a:schemeClr val="bg1"/>
                </a:solidFill>
                <a:sym typeface="+mn-ea"/>
              </a:rPr>
            </a:br>
            <a:endParaRPr lang="en-IN" dirty="0"/>
          </a:p>
        </p:txBody>
      </p:sp>
      <p:sp>
        <p:nvSpPr>
          <p:cNvPr id="3" name="Content Placeholder 2"/>
          <p:cNvSpPr>
            <a:spLocks noGrp="1"/>
          </p:cNvSpPr>
          <p:nvPr>
            <p:ph idx="1"/>
          </p:nvPr>
        </p:nvSpPr>
        <p:spPr>
          <a:solidFill>
            <a:schemeClr val="bg2">
              <a:lumMod val="20000"/>
              <a:lumOff val="80000"/>
            </a:schemeClr>
          </a:solidFill>
        </p:spPr>
        <p:txBody>
          <a:bodyPr/>
          <a:lstStyle/>
          <a:p>
            <a:pPr marL="457200" indent="-457200" algn="just">
              <a:buFont typeface="+mj-lt"/>
              <a:buAutoNum type="arabicPeriod" startAt="8"/>
            </a:pPr>
            <a:r>
              <a:rPr lang="en-US" sz="2000" b="1" dirty="0">
                <a:solidFill>
                  <a:schemeClr val="tx1"/>
                </a:solidFill>
                <a:sym typeface="+mn-ea"/>
              </a:rPr>
              <a:t>It may be advisable for all AIN/ TAN holders </a:t>
            </a:r>
            <a:r>
              <a:rPr lang="en-US" sz="2000" b="1" dirty="0">
                <a:solidFill>
                  <a:srgbClr val="FF0000"/>
                </a:solidFill>
                <a:sym typeface="+mn-ea"/>
              </a:rPr>
              <a:t>to have in-house capacity to file 24G statements and quarterly TDS Returns</a:t>
            </a:r>
            <a:r>
              <a:rPr lang="en-US" sz="2000" b="1" dirty="0">
                <a:solidFill>
                  <a:schemeClr val="tx1"/>
                </a:solidFill>
                <a:sym typeface="+mn-ea"/>
              </a:rPr>
              <a:t>. Otherwise, in case of any reliance on third party, the login ID and password credentials of AIN/ TAN holder shall be in their custody and passwords may be updated from time to time to prevent any frauds.</a:t>
            </a:r>
            <a:endParaRPr lang="en-US" sz="2000" b="1" dirty="0">
              <a:solidFill>
                <a:schemeClr val="tx1"/>
              </a:solidFill>
              <a:sym typeface="+mn-ea"/>
            </a:endParaRPr>
          </a:p>
          <a:p>
            <a:pPr marL="457200" indent="-457200" algn="just">
              <a:buFont typeface="+mj-lt"/>
              <a:buAutoNum type="arabicPeriod" startAt="8"/>
            </a:pPr>
            <a:r>
              <a:rPr lang="en-US" sz="2000" b="1" dirty="0">
                <a:solidFill>
                  <a:schemeClr val="tx1"/>
                </a:solidFill>
                <a:sym typeface="+mn-ea"/>
              </a:rPr>
              <a:t>The above check-list advisories </a:t>
            </a:r>
            <a:r>
              <a:rPr lang="en-US" sz="2000" b="1" dirty="0">
                <a:solidFill>
                  <a:srgbClr val="FF0000"/>
                </a:solidFill>
                <a:sym typeface="+mn-ea"/>
              </a:rPr>
              <a:t>may be brought to the attention of the Officers and Officials including DTAOs/ STOs/ ATOs/ DDOS working in all the Departments of Government of Telangana</a:t>
            </a:r>
            <a:r>
              <a:rPr lang="en-US" sz="2000" b="1" dirty="0">
                <a:solidFill>
                  <a:schemeClr val="tx1"/>
                </a:solidFill>
                <a:sym typeface="+mn-ea"/>
              </a:rPr>
              <a:t> including the Directorate of Treasuries and Accounts, and the Directorate of Works Accounts for the needful.</a:t>
            </a:r>
            <a:endParaRPr lang="en-US" sz="1600" dirty="0">
              <a:solidFill>
                <a:schemeClr val="tx1"/>
              </a:solidFill>
            </a:endParaRPr>
          </a:p>
          <a:p>
            <a:pPr marL="457200" indent="-457200">
              <a:buAutoNum type="arabicPeriod" startAt="8"/>
            </a:pPr>
            <a:endParaRPr lang="en-IN" dirty="0"/>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1"/>
                </a:solidFill>
                <a:sym typeface="+mn-ea"/>
              </a:rPr>
              <a:t> </a:t>
            </a:r>
            <a:r>
              <a:rPr lang="en-IN" sz="3600" b="1" dirty="0">
                <a:gradFill>
                  <a:gsLst>
                    <a:gs pos="0">
                      <a:srgbClr val="E30000"/>
                    </a:gs>
                    <a:gs pos="100000">
                      <a:srgbClr val="760303"/>
                    </a:gs>
                  </a:gsLst>
                  <a:lin scaled="0"/>
                </a:gradFill>
                <a:sym typeface="+mn-ea"/>
              </a:rPr>
              <a:t>LEARNING OUTCOMES</a:t>
            </a:r>
            <a:r>
              <a:rPr lang="en-IN" sz="3600" b="1" dirty="0">
                <a:solidFill>
                  <a:schemeClr val="bg1"/>
                </a:solidFill>
                <a:sym typeface="+mn-ea"/>
              </a:rPr>
              <a:t> </a:t>
            </a:r>
            <a:endParaRPr lang="en-IN" dirty="0">
              <a:solidFill>
                <a:schemeClr val="bg1"/>
              </a:solidFill>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graphicFrame>
        <p:nvGraphicFramePr>
          <p:cNvPr id="6" name="Content Placeholder 6"/>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1"/>
                </a:solidFill>
                <a:sym typeface="+mn-ea"/>
              </a:rPr>
              <a:t> </a:t>
            </a:r>
            <a:r>
              <a:rPr lang="en-IN" sz="3600" b="1" dirty="0">
                <a:gradFill>
                  <a:gsLst>
                    <a:gs pos="0">
                      <a:srgbClr val="E30000"/>
                    </a:gs>
                    <a:gs pos="100000">
                      <a:srgbClr val="760303"/>
                    </a:gs>
                  </a:gsLst>
                  <a:lin scaled="0"/>
                </a:gradFill>
                <a:sym typeface="+mn-ea"/>
              </a:rPr>
              <a:t>LEARNING OUTCOMES </a:t>
            </a:r>
            <a:br>
              <a:rPr lang="en-IN" sz="3600" b="1" dirty="0">
                <a:gradFill>
                  <a:gsLst>
                    <a:gs pos="0">
                      <a:srgbClr val="E30000"/>
                    </a:gs>
                    <a:gs pos="100000">
                      <a:srgbClr val="760303"/>
                    </a:gs>
                  </a:gsLst>
                  <a:lin scaled="0"/>
                </a:gradFill>
                <a:sym typeface="+mn-ea"/>
              </a:rPr>
            </a:br>
            <a:r>
              <a:rPr lang="en-IN" sz="3600" b="1" dirty="0">
                <a:gradFill>
                  <a:gsLst>
                    <a:gs pos="0">
                      <a:srgbClr val="E30000"/>
                    </a:gs>
                    <a:gs pos="100000">
                      <a:srgbClr val="760303"/>
                    </a:gs>
                  </a:gsLst>
                  <a:lin scaled="0"/>
                </a:gradFill>
                <a:sym typeface="+mn-ea"/>
              </a:rPr>
              <a:t>FOR PAOs/ APAOs/DTOs/STOs </a:t>
            </a:r>
            <a:endParaRPr lang="en-IN" sz="3600" b="1" dirty="0">
              <a:gradFill>
                <a:gsLst>
                  <a:gs pos="0">
                    <a:srgbClr val="E30000"/>
                  </a:gs>
                  <a:gs pos="100000">
                    <a:srgbClr val="760303"/>
                  </a:gs>
                </a:gsLst>
                <a:lin scaled="0"/>
              </a:gradFill>
              <a:sym typeface="+mn-ea"/>
            </a:endParaRPr>
          </a:p>
        </p:txBody>
      </p:sp>
      <p:sp>
        <p:nvSpPr>
          <p:cNvPr id="3" name="Content Placeholder 2"/>
          <p:cNvSpPr>
            <a:spLocks noGrp="1"/>
          </p:cNvSpPr>
          <p:nvPr>
            <p:ph idx="1"/>
          </p:nvPr>
        </p:nvSpPr>
        <p:spPr/>
        <p:txBody>
          <a:bodyPr>
            <a:normAutofit/>
          </a:bodyPr>
          <a:lstStyle/>
          <a:p>
            <a:pPr marL="0" lvl="0" indent="0" algn="just">
              <a:lnSpc>
                <a:spcPct val="120000"/>
              </a:lnSpc>
              <a:buNone/>
            </a:pPr>
            <a:endParaRPr lang="en-IN" sz="2800" b="1" dirty="0">
              <a:solidFill>
                <a:schemeClr val="tx1"/>
              </a:solidFill>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graphicFrame>
        <p:nvGraphicFramePr>
          <p:cNvPr id="6" name="Content Placeholder 6"/>
          <p:cNvGraphicFramePr/>
          <p:nvPr/>
        </p:nvGraphicFramePr>
        <p:xfrm>
          <a:off x="3868738" y="854710"/>
          <a:ext cx="73152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1"/>
                </a:solidFill>
                <a:sym typeface="+mn-ea"/>
              </a:rPr>
              <a:t> </a:t>
            </a:r>
            <a:r>
              <a:rPr lang="en-US" sz="3600" b="1" dirty="0">
                <a:solidFill>
                  <a:srgbClr val="FF0000"/>
                </a:solidFill>
                <a:sym typeface="+mn-ea"/>
              </a:rPr>
              <a:t>QUERIES ??</a:t>
            </a:r>
            <a:r>
              <a:rPr lang="en-IN" sz="3600" b="1" dirty="0">
                <a:solidFill>
                  <a:srgbClr val="FF0000"/>
                </a:solidFill>
                <a:sym typeface="+mn-ea"/>
              </a:rPr>
              <a:t> </a:t>
            </a:r>
            <a:endParaRPr lang="en-IN" sz="3600" b="1" dirty="0">
              <a:solidFill>
                <a:srgbClr val="FF0000"/>
              </a:solidFill>
              <a:sym typeface="+mn-ea"/>
            </a:endParaRPr>
          </a:p>
        </p:txBody>
      </p:sp>
      <p:graphicFrame>
        <p:nvGraphicFramePr>
          <p:cNvPr id="7" name="Content Placeholder 6"/>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4" name="Picture 3" descr="A picture containing tex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pic>
        <p:nvPicPr>
          <p:cNvPr id="6" name="Picture 5" descr="A blue text on a black background&#10;&#10;Description automatically generated with medium confidence"/>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154324" y="616338"/>
            <a:ext cx="9745579" cy="54818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64025" y="1461247"/>
            <a:ext cx="9690847" cy="5100917"/>
            <a:chOff x="0" y="0"/>
            <a:chExt cx="5696339" cy="3475653"/>
          </a:xfrm>
        </p:grpSpPr>
        <p:sp>
          <p:nvSpPr>
            <p:cNvPr id="5" name="Rectangle: Top Corners Rounded 4"/>
            <p:cNvSpPr/>
            <p:nvPr/>
          </p:nvSpPr>
          <p:spPr>
            <a:xfrm>
              <a:off x="0" y="0"/>
              <a:ext cx="2122714" cy="3475653"/>
            </a:xfrm>
            <a:prstGeom prst="round2SameRect">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just">
                <a:lnSpc>
                  <a:spcPct val="107000"/>
                </a:lnSpc>
                <a:spcAft>
                  <a:spcPts val="800"/>
                </a:spcAft>
              </a:pPr>
              <a:r>
                <a:rPr lang="en-US" b="1" kern="100" dirty="0">
                  <a:effectLst/>
                  <a:ea typeface="Calibri" panose="020F0502020204030204" pitchFamily="34" charset="0"/>
                  <a:cs typeface="Times New Roman" panose="02020603050405020304" pitchFamily="18" charset="0"/>
                </a:rPr>
                <a:t>Where tax is deducted/collected by government office, it can remit tax to the Central Government without production of income-tax challan except in few specific cases. The PAO/CDDO/DTO or Equivalent Office , who is responsible for crediting such sum to the credit of the Central Government, shall submit a statement in Form No. 24G to NSDL within the  prescribed time-limit as per Income Tax Department Notification No.41/2010 dt.31.05.2010</a:t>
              </a:r>
              <a:endParaRPr lang="en-IN" kern="100" dirty="0">
                <a:effectLst/>
                <a:ea typeface="Calibri" panose="020F0502020204030204" pitchFamily="34" charset="0"/>
                <a:cs typeface="Times New Roman" panose="02020603050405020304" pitchFamily="18" charset="0"/>
              </a:endParaRPr>
            </a:p>
          </p:txBody>
        </p:sp>
        <p:sp>
          <p:nvSpPr>
            <p:cNvPr id="6" name="Rectangle: Top Corners Rounded 5"/>
            <p:cNvSpPr/>
            <p:nvPr/>
          </p:nvSpPr>
          <p:spPr>
            <a:xfrm>
              <a:off x="2276670" y="382555"/>
              <a:ext cx="1880119" cy="2925147"/>
            </a:xfrm>
            <a:prstGeom prst="round2SameRect">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nSpc>
                  <a:spcPct val="107000"/>
                </a:lnSpc>
                <a:spcAft>
                  <a:spcPts val="800"/>
                </a:spcAft>
              </a:pPr>
              <a:r>
                <a:rPr lang="en-US" b="1" kern="100" dirty="0">
                  <a:effectLst/>
                  <a:ea typeface="Calibri" panose="020F0502020204030204" pitchFamily="34" charset="0"/>
                  <a:cs typeface="Times New Roman" panose="02020603050405020304" pitchFamily="18" charset="0"/>
                </a:rPr>
                <a:t>Upon filing of Form 24G, a unique Book Identification Number (BIN) will be stated on the</a:t>
              </a:r>
              <a:r>
                <a:rPr lang="en-US" b="1" kern="100" dirty="0">
                  <a:solidFill>
                    <a:srgbClr val="FF0000"/>
                  </a:solidFill>
                  <a:effectLst/>
                  <a:ea typeface="Calibri" panose="020F0502020204030204" pitchFamily="34" charset="0"/>
                  <a:cs typeface="Times New Roman" panose="02020603050405020304" pitchFamily="18" charset="0"/>
                </a:rPr>
                <a:t> </a:t>
              </a:r>
              <a:r>
                <a:rPr lang="en-US" b="1" u="sng" kern="100" dirty="0">
                  <a:solidFill>
                    <a:srgbClr val="FF0000"/>
                  </a:solidFill>
                  <a:effectLst/>
                  <a:ea typeface="Calibri" panose="020F0502020204030204" pitchFamily="34" charset="0"/>
                  <a:cs typeface="Times New Roman" panose="02020603050405020304" pitchFamily="18" charset="0"/>
                  <a:hlinkClick r:id="rId1"/>
                </a:rPr>
                <a:t>Tax Information Network</a:t>
              </a:r>
              <a:r>
                <a:rPr lang="en-US" b="1" kern="100" dirty="0">
                  <a:gradFill>
                    <a:gsLst>
                      <a:gs pos="0">
                        <a:srgbClr val="E30000"/>
                      </a:gs>
                      <a:gs pos="100000">
                        <a:srgbClr val="760303"/>
                      </a:gs>
                    </a:gsLst>
                    <a:lin scaled="0"/>
                  </a:gradFill>
                  <a:effectLst/>
                  <a:ea typeface="Calibri" panose="020F0502020204030204" pitchFamily="34" charset="0"/>
                  <a:cs typeface="Times New Roman" panose="02020603050405020304" pitchFamily="18" charset="0"/>
                </a:rPr>
                <a:t> </a:t>
              </a:r>
              <a:r>
                <a:rPr lang="en-US" b="1" kern="100" dirty="0">
                  <a:effectLst/>
                  <a:ea typeface="Calibri" panose="020F0502020204030204" pitchFamily="34" charset="0"/>
                  <a:cs typeface="Times New Roman" panose="02020603050405020304" pitchFamily="18" charset="0"/>
                </a:rPr>
                <a:t>(NSDL) after the respective Principal Accounts Officer files monthly statements with Form 24G.  This BIN needs to be quoted in the quarterly returns.</a:t>
              </a:r>
              <a:endParaRPr lang="en-IN" kern="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IN" kern="100" dirty="0">
                  <a:effectLst/>
                  <a:ea typeface="Calibri" panose="020F0502020204030204" pitchFamily="34" charset="0"/>
                  <a:cs typeface="Times New Roman" panose="02020603050405020304" pitchFamily="18" charset="0"/>
                </a:rPr>
                <a:t> </a:t>
              </a:r>
              <a:endParaRPr lang="en-IN" kern="100" dirty="0">
                <a:effectLst/>
                <a:ea typeface="Calibri" panose="020F0502020204030204" pitchFamily="34" charset="0"/>
                <a:cs typeface="Times New Roman" panose="02020603050405020304" pitchFamily="18" charset="0"/>
              </a:endParaRPr>
            </a:p>
          </p:txBody>
        </p:sp>
        <p:sp>
          <p:nvSpPr>
            <p:cNvPr id="7" name="Rectangle: Top Corners Rounded 6"/>
            <p:cNvSpPr/>
            <p:nvPr/>
          </p:nvSpPr>
          <p:spPr>
            <a:xfrm>
              <a:off x="4310743" y="835089"/>
              <a:ext cx="1385596" cy="2295331"/>
            </a:xfrm>
            <a:prstGeom prst="round2SameRect">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nSpc>
                  <a:spcPct val="107000"/>
                </a:lnSpc>
                <a:spcAft>
                  <a:spcPts val="800"/>
                </a:spcAft>
              </a:pPr>
              <a:r>
                <a:rPr lang="en-US" b="1" kern="100" dirty="0">
                  <a:effectLst/>
                  <a:ea typeface="Calibri" panose="020F0502020204030204" pitchFamily="34" charset="0"/>
                  <a:cs typeface="Times New Roman" panose="02020603050405020304" pitchFamily="18" charset="0"/>
                </a:rPr>
                <a:t>It is mandatory for every Accounts Office to have an Account Identification Number while submitting Form 24G.</a:t>
              </a:r>
              <a:endParaRPr lang="en-IN" kern="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IN" kern="100" dirty="0">
                  <a:effectLst/>
                  <a:ea typeface="Calibri" panose="020F0502020204030204" pitchFamily="34" charset="0"/>
                  <a:cs typeface="Times New Roman" panose="02020603050405020304" pitchFamily="18" charset="0"/>
                </a:rPr>
                <a:t> </a:t>
              </a:r>
              <a:endParaRPr lang="en-IN" kern="100" dirty="0">
                <a:effectLst/>
                <a:ea typeface="Calibri" panose="020F0502020204030204" pitchFamily="34" charset="0"/>
                <a:cs typeface="Times New Roman" panose="02020603050405020304" pitchFamily="18" charset="0"/>
              </a:endParaRPr>
            </a:p>
          </p:txBody>
        </p:sp>
      </p:grpSp>
      <p:sp>
        <p:nvSpPr>
          <p:cNvPr id="8" name="TextBox 7"/>
          <p:cNvSpPr txBox="1"/>
          <p:nvPr/>
        </p:nvSpPr>
        <p:spPr>
          <a:xfrm>
            <a:off x="1506071" y="537882"/>
            <a:ext cx="8875058" cy="646331"/>
          </a:xfrm>
          <a:prstGeom prst="rect">
            <a:avLst/>
          </a:prstGeom>
          <a:solidFill>
            <a:schemeClr val="bg2">
              <a:lumMod val="60000"/>
              <a:lumOff val="40000"/>
            </a:schemeClr>
          </a:solidFill>
        </p:spPr>
        <p:txBody>
          <a:bodyPr wrap="square" rtlCol="0">
            <a:spAutoFit/>
          </a:bodyPr>
          <a:lstStyle/>
          <a:p>
            <a:r>
              <a:rPr lang="en-IN" sz="3600" b="1" dirty="0">
                <a:solidFill>
                  <a:schemeClr val="tx1"/>
                </a:solidFill>
                <a:sym typeface="+mn-ea"/>
              </a:rPr>
              <a:t>                                 </a:t>
            </a:r>
            <a:r>
              <a:rPr lang="en-IN" sz="3200" b="1" dirty="0">
                <a:solidFill>
                  <a:schemeClr val="tx1"/>
                </a:solidFill>
                <a:sym typeface="+mn-ea"/>
              </a:rPr>
              <a:t>AIN – 24G</a:t>
            </a:r>
            <a:endParaRPr lang="en-IN" sz="3200" dirty="0"/>
          </a:p>
        </p:txBody>
      </p:sp>
      <p:pic>
        <p:nvPicPr>
          <p:cNvPr id="9" name="Picture 8" descr="A picture containing tex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599" y="145819"/>
            <a:ext cx="1116965" cy="861060"/>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7440" y="-574798"/>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177153" y="0"/>
            <a:ext cx="9432290" cy="6480137"/>
            <a:chOff x="1217930" y="217170"/>
            <a:chExt cx="9432290" cy="6480137"/>
          </a:xfrm>
        </p:grpSpPr>
        <p:sp>
          <p:nvSpPr>
            <p:cNvPr id="2" name="Rectangle: Single Corner Rounded 1"/>
            <p:cNvSpPr/>
            <p:nvPr/>
          </p:nvSpPr>
          <p:spPr>
            <a:xfrm>
              <a:off x="1290918" y="5154707"/>
              <a:ext cx="7315200" cy="743174"/>
            </a:xfrm>
            <a:prstGeom prst="round1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r>
                <a:rPr lang="en-US" altLang="en-IN" dirty="0"/>
                <a:t>While Filing 24Q/26Q wrong PANs are inserted claiming the amount.</a:t>
              </a:r>
              <a:endParaRPr lang="en-US" altLang="en-IN" dirty="0"/>
            </a:p>
          </p:txBody>
        </p:sp>
        <p:sp>
          <p:nvSpPr>
            <p:cNvPr id="4" name="Rectangle: Rounded Corners 3"/>
            <p:cNvSpPr/>
            <p:nvPr/>
          </p:nvSpPr>
          <p:spPr>
            <a:xfrm>
              <a:off x="1255060" y="6006353"/>
              <a:ext cx="7360022" cy="690954"/>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r>
                <a:rPr lang="en-US" altLang="en-IN"/>
                <a:t>Wrong PAN holder claims the TDS credit by filing the Return of Income .</a:t>
              </a:r>
              <a:endParaRPr lang="en-US" altLang="en-IN"/>
            </a:p>
          </p:txBody>
        </p:sp>
        <p:sp>
          <p:nvSpPr>
            <p:cNvPr id="5" name="Arrow: Down 4"/>
            <p:cNvSpPr/>
            <p:nvPr/>
          </p:nvSpPr>
          <p:spPr>
            <a:xfrm>
              <a:off x="8041341" y="5656728"/>
              <a:ext cx="681318" cy="537883"/>
            </a:xfrm>
            <a:prstGeom prst="downArrow">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en-IN"/>
            </a:p>
          </p:txBody>
        </p:sp>
        <p:graphicFrame>
          <p:nvGraphicFramePr>
            <p:cNvPr id="6" name="Diagram 5"/>
            <p:cNvGraphicFramePr/>
            <p:nvPr/>
          </p:nvGraphicFramePr>
          <p:xfrm>
            <a:off x="1217930" y="217170"/>
            <a:ext cx="9432290" cy="484568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Arrow: Down 2"/>
            <p:cNvSpPr/>
            <p:nvPr/>
          </p:nvSpPr>
          <p:spPr>
            <a:xfrm>
              <a:off x="8032377" y="4823012"/>
              <a:ext cx="654424" cy="476382"/>
            </a:xfrm>
            <a:prstGeom prst="downArrow">
              <a:avLst>
                <a:gd name="adj1" fmla="val 50000"/>
                <a:gd name="adj2" fmla="val 50000"/>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en-IN"/>
            </a:p>
          </p:txBody>
        </p:sp>
      </p:grpSp>
      <p:pic>
        <p:nvPicPr>
          <p:cNvPr id="8" name="Picture 7" descr="A picture containing tex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7418" y="91106"/>
            <a:ext cx="1116965" cy="861060"/>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97440" y="-650213"/>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2700" b="1" dirty="0">
                <a:solidFill>
                  <a:srgbClr val="FF0000"/>
                </a:solidFill>
                <a:sym typeface="+mn-ea"/>
              </a:rPr>
              <a:t>ATTEMPTS TO MISUSE AINs</a:t>
            </a:r>
            <a:br>
              <a:rPr lang="en-US" sz="2700" b="1" dirty="0">
                <a:solidFill>
                  <a:srgbClr val="FF0000"/>
                </a:solidFill>
                <a:sym typeface="+mn-ea"/>
              </a:rPr>
            </a:br>
            <a:br>
              <a:rPr lang="en-US" sz="2700" b="1" dirty="0">
                <a:solidFill>
                  <a:srgbClr val="FF0000"/>
                </a:solidFill>
                <a:sym typeface="+mn-ea"/>
              </a:rPr>
            </a:br>
            <a:r>
              <a:rPr lang="en-US" sz="2700" b="1" dirty="0">
                <a:solidFill>
                  <a:srgbClr val="FF0000"/>
                </a:solidFill>
              </a:rPr>
              <a:t>Manipulation of AINS (Accounts Officer</a:t>
            </a:r>
            <a:r>
              <a:rPr lang="en-US" sz="3600" b="1" dirty="0">
                <a:solidFill>
                  <a:srgbClr val="FF0000"/>
                </a:solidFill>
              </a:rPr>
              <a:t> </a:t>
            </a:r>
            <a:r>
              <a:rPr lang="en-US" sz="2700" b="1" dirty="0">
                <a:solidFill>
                  <a:srgbClr val="FF0000"/>
                </a:solidFill>
              </a:rPr>
              <a:t>Identification Number) of certain STOs and creating fraudulent TANS (Tax Deduction and Collection Account Number) for claiming bogus refunds</a:t>
            </a:r>
            <a:endParaRPr lang="en-US" sz="2700" b="1" dirty="0">
              <a:solidFill>
                <a:srgbClr val="FF0000"/>
              </a:solidFill>
            </a:endParaRPr>
          </a:p>
        </p:txBody>
      </p:sp>
      <p:graphicFrame>
        <p:nvGraphicFramePr>
          <p:cNvPr id="7" name="Content Placeholder 6"/>
          <p:cNvGraphicFramePr>
            <a:graphicFrameLocks noGrp="1"/>
          </p:cNvGraphicFramePr>
          <p:nvPr>
            <p:ph idx="1"/>
          </p:nvPr>
        </p:nvGraphicFramePr>
        <p:xfrm>
          <a:off x="3904595" y="2217271"/>
          <a:ext cx="6682721" cy="347755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8" name="Picture 7" descr="A picture containing tex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8565" y="109960"/>
            <a:ext cx="1116965" cy="861060"/>
          </a:xfrm>
          <a:prstGeom prst="rect">
            <a:avLst/>
          </a:prstGeom>
        </p:spPr>
      </p:pic>
      <p:sp>
        <p:nvSpPr>
          <p:cNvPr id="11" name="TextBox 10"/>
          <p:cNvSpPr txBox="1"/>
          <p:nvPr/>
        </p:nvSpPr>
        <p:spPr>
          <a:xfrm>
            <a:off x="3836895" y="986117"/>
            <a:ext cx="6929718" cy="923330"/>
          </a:xfrm>
          <a:prstGeom prst="rect">
            <a:avLst/>
          </a:prstGeom>
          <a:solidFill>
            <a:schemeClr val="bg1">
              <a:lumMod val="85000"/>
            </a:schemeClr>
          </a:solidFill>
        </p:spPr>
        <p:txBody>
          <a:bodyPr wrap="square" rtlCol="0">
            <a:spAutoFit/>
          </a:bodyPr>
          <a:lstStyle/>
          <a:p>
            <a:r>
              <a:rPr lang="en-US" sz="1800" b="1" dirty="0">
                <a:solidFill>
                  <a:schemeClr val="tx1"/>
                </a:solidFill>
                <a:sym typeface="+mn-ea"/>
              </a:rPr>
              <a:t>It was observed that certain persons were misusing the AINs in the name of State Government Departments and incorporating wrong entries </a:t>
            </a:r>
            <a:r>
              <a:rPr lang="en-US" b="1" dirty="0">
                <a:solidFill>
                  <a:schemeClr val="tx1"/>
                </a:solidFill>
                <a:sym typeface="+mn-ea"/>
              </a:rPr>
              <a:t>while filling </a:t>
            </a:r>
            <a:r>
              <a:rPr lang="en-US" sz="1800" b="1" dirty="0">
                <a:solidFill>
                  <a:schemeClr val="tx1"/>
                </a:solidFill>
                <a:sym typeface="+mn-ea"/>
              </a:rPr>
              <a:t>Form 24G returns:</a:t>
            </a:r>
            <a:endParaRPr lang="en-US" sz="1800" b="1" dirty="0">
              <a:solidFill>
                <a:schemeClr val="tx1"/>
              </a:solidFill>
            </a:endParaRPr>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97440" y="-631359"/>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7" grpId="0">
        <p:bldAsOne/>
      </p:bldGraphic>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gradFill>
                  <a:gsLst>
                    <a:gs pos="0">
                      <a:srgbClr val="E30000"/>
                    </a:gs>
                    <a:gs pos="100000">
                      <a:srgbClr val="760303"/>
                    </a:gs>
                  </a:gsLst>
                  <a:lin scaled="0"/>
                </a:gradFill>
                <a:sym typeface="+mn-ea"/>
              </a:rPr>
              <a:t>ATTEMPTS TO MISUSE AINs</a:t>
            </a:r>
            <a:endParaRPr lang="en-US" sz="3600" b="1" dirty="0">
              <a:gradFill>
                <a:gsLst>
                  <a:gs pos="0">
                    <a:srgbClr val="E30000"/>
                  </a:gs>
                  <a:gs pos="100000">
                    <a:srgbClr val="760303"/>
                  </a:gs>
                </a:gsLst>
                <a:lin scaled="0"/>
              </a:gradFill>
              <a:sym typeface="+mn-ea"/>
            </a:endParaRPr>
          </a:p>
        </p:txBody>
      </p:sp>
      <p:sp>
        <p:nvSpPr>
          <p:cNvPr id="3" name="Content Placeholder 2"/>
          <p:cNvSpPr>
            <a:spLocks noGrp="1"/>
          </p:cNvSpPr>
          <p:nvPr>
            <p:ph idx="1"/>
          </p:nvPr>
        </p:nvSpPr>
        <p:spPr/>
        <p:txBody>
          <a:bodyPr/>
          <a:lstStyle/>
          <a:p>
            <a:endParaRPr lang="en-IN" dirty="0"/>
          </a:p>
        </p:txBody>
      </p:sp>
      <p:graphicFrame>
        <p:nvGraphicFramePr>
          <p:cNvPr id="4" name="Content Placeholder 6"/>
          <p:cNvGraphicFramePr/>
          <p:nvPr/>
        </p:nvGraphicFramePr>
        <p:xfrm>
          <a:off x="3904595" y="1948330"/>
          <a:ext cx="6682721" cy="347755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TextBox 4"/>
          <p:cNvSpPr txBox="1"/>
          <p:nvPr/>
        </p:nvSpPr>
        <p:spPr>
          <a:xfrm>
            <a:off x="3836895" y="986117"/>
            <a:ext cx="6929718" cy="646331"/>
          </a:xfrm>
          <a:prstGeom prst="rect">
            <a:avLst/>
          </a:prstGeom>
          <a:solidFill>
            <a:schemeClr val="bg1">
              <a:lumMod val="85000"/>
            </a:schemeClr>
          </a:solidFill>
        </p:spPr>
        <p:txBody>
          <a:bodyPr wrap="square" rtlCol="0">
            <a:spAutoFit/>
          </a:bodyPr>
          <a:lstStyle/>
          <a:p>
            <a:r>
              <a:rPr lang="en-US" sz="1800" b="1" dirty="0">
                <a:solidFill>
                  <a:schemeClr val="tx1"/>
                </a:solidFill>
                <a:sym typeface="+mn-ea"/>
              </a:rPr>
              <a:t>In another instance, CIT (TDS) office received four (4) new applications for the allotment of AINs from 4 different STOs:</a:t>
            </a:r>
            <a:endParaRPr lang="en-US" sz="1800" b="1" dirty="0">
              <a:solidFill>
                <a:schemeClr val="tx1"/>
              </a:solidFill>
            </a:endParaRPr>
          </a:p>
        </p:txBody>
      </p:sp>
      <p:pic>
        <p:nvPicPr>
          <p:cNvPr id="6" name="Picture 5" descr="A picture containing tex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0857" y="109960"/>
            <a:ext cx="1116965" cy="86106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97440" y="-574798"/>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grpId="0" nodeType="withEffect" nodePh="1">
                                  <p:stCondLst>
                                    <p:cond delay="0"/>
                                  </p:stCondLst>
                                  <p:endCondLst>
                                    <p:cond evt="begin" delay="0">
                                      <p:tn val="18"/>
                                    </p:cond>
                                  </p:end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AsOne/>
      </p:bldGraphic>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1"/>
                </a:solidFill>
                <a:effectLst>
                  <a:outerShdw blurRad="38100" dist="19050" dir="2700000" algn="tl" rotWithShape="0">
                    <a:schemeClr val="dk1">
                      <a:alpha val="40000"/>
                    </a:schemeClr>
                  </a:outerShdw>
                </a:effectLst>
              </a:rPr>
              <a:t>         </a:t>
            </a:r>
            <a:r>
              <a:rPr lang="en-US" sz="3600" b="1" dirty="0">
                <a:gradFill>
                  <a:gsLst>
                    <a:gs pos="0">
                      <a:srgbClr val="E30000"/>
                    </a:gs>
                    <a:gs pos="100000">
                      <a:srgbClr val="760303"/>
                    </a:gs>
                  </a:gsLst>
                  <a:lin scaled="0"/>
                </a:gradFill>
                <a:effectLst>
                  <a:outerShdw blurRad="38100" dist="19050" dir="2700000" algn="tl" rotWithShape="0">
                    <a:schemeClr val="dk1">
                      <a:alpha val="40000"/>
                    </a:schemeClr>
                  </a:outerShdw>
                </a:effectLst>
              </a:rPr>
              <a:t> AIN</a:t>
            </a:r>
            <a:endParaRPr lang="en-US" sz="3600" b="1" dirty="0">
              <a:gradFill>
                <a:gsLst>
                  <a:gs pos="0">
                    <a:srgbClr val="E30000"/>
                  </a:gs>
                  <a:gs pos="100000">
                    <a:srgbClr val="760303"/>
                  </a:gs>
                </a:gsLst>
                <a:lin scaled="0"/>
              </a:gra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3810000" y="833718"/>
            <a:ext cx="7844118" cy="5357218"/>
          </a:xfrm>
          <a:solidFill>
            <a:schemeClr val="bg2">
              <a:lumMod val="20000"/>
              <a:lumOff val="80000"/>
            </a:schemeClr>
          </a:solidFill>
        </p:spPr>
        <p:txBody>
          <a:bodyPr/>
          <a:lstStyle/>
          <a:p>
            <a:endParaRPr lang="en-IN" dirty="0"/>
          </a:p>
        </p:txBody>
      </p:sp>
      <p:sp>
        <p:nvSpPr>
          <p:cNvPr id="6" name="Rectangle: Top Corners Rounded 5"/>
          <p:cNvSpPr/>
          <p:nvPr/>
        </p:nvSpPr>
        <p:spPr>
          <a:xfrm>
            <a:off x="3936418" y="1183341"/>
            <a:ext cx="3478306" cy="4930517"/>
          </a:xfrm>
          <a:prstGeom prst="round2Same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en-IN"/>
          </a:p>
        </p:txBody>
      </p:sp>
      <p:sp>
        <p:nvSpPr>
          <p:cNvPr id="7" name="Rectangle: Top Corners Rounded 6"/>
          <p:cNvSpPr/>
          <p:nvPr/>
        </p:nvSpPr>
        <p:spPr>
          <a:xfrm>
            <a:off x="7467599" y="1151885"/>
            <a:ext cx="3827930" cy="4979974"/>
          </a:xfrm>
          <a:prstGeom prst="round2Same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en-IN"/>
          </a:p>
        </p:txBody>
      </p:sp>
      <p:sp>
        <p:nvSpPr>
          <p:cNvPr id="9" name="TextBox 8"/>
          <p:cNvSpPr txBox="1"/>
          <p:nvPr/>
        </p:nvSpPr>
        <p:spPr>
          <a:xfrm>
            <a:off x="4276164" y="1834660"/>
            <a:ext cx="2940424" cy="3693319"/>
          </a:xfrm>
          <a:prstGeom prst="rect">
            <a:avLst/>
          </a:prstGeom>
          <a:noFill/>
        </p:spPr>
        <p:txBody>
          <a:bodyPr wrap="square">
            <a:spAutoFit/>
          </a:bodyPr>
          <a:lstStyle/>
          <a:p>
            <a:pPr algn="just"/>
            <a:r>
              <a:rPr lang="en-US" sz="1800" b="1" dirty="0">
                <a:solidFill>
                  <a:schemeClr val="tx1"/>
                </a:solidFill>
              </a:rPr>
              <a:t>In the recent times, the </a:t>
            </a:r>
            <a:r>
              <a:rPr lang="en-US" sz="1800" b="1" dirty="0">
                <a:solidFill>
                  <a:srgbClr val="FF0000"/>
                </a:solidFill>
              </a:rPr>
              <a:t>inactive/dormant AINs </a:t>
            </a:r>
            <a:r>
              <a:rPr lang="en-US" sz="1800" b="1" dirty="0">
                <a:solidFill>
                  <a:schemeClr val="tx1"/>
                </a:solidFill>
              </a:rPr>
              <a:t>allotted to the District Treasury Officer / Cheque Drawing &amp; Disbursing Officer / Pay &amp; Accounts Officer [DTOs/CDDOs/PAOs] are being used as tools for fraud and manipulation by the fraudsters for making claims of bogus TDS credits/bogus refunds.  </a:t>
            </a:r>
            <a:endParaRPr lang="en-US" sz="1800" b="1" dirty="0">
              <a:solidFill>
                <a:schemeClr val="tx1"/>
              </a:solidFill>
            </a:endParaRPr>
          </a:p>
        </p:txBody>
      </p:sp>
      <p:sp>
        <p:nvSpPr>
          <p:cNvPr id="11" name="TextBox 10"/>
          <p:cNvSpPr txBox="1"/>
          <p:nvPr/>
        </p:nvSpPr>
        <p:spPr>
          <a:xfrm>
            <a:off x="7550524" y="1715904"/>
            <a:ext cx="3502959" cy="4278094"/>
          </a:xfrm>
          <a:prstGeom prst="rect">
            <a:avLst/>
          </a:prstGeom>
          <a:solidFill>
            <a:schemeClr val="accent1">
              <a:lumMod val="20000"/>
              <a:lumOff val="80000"/>
            </a:schemeClr>
          </a:solidFill>
        </p:spPr>
        <p:txBody>
          <a:bodyPr wrap="square">
            <a:spAutoFit/>
          </a:bodyPr>
          <a:lstStyle/>
          <a:p>
            <a:pPr algn="just"/>
            <a:r>
              <a:rPr lang="en-US" sz="1600" b="1" dirty="0">
                <a:solidFill>
                  <a:schemeClr val="tx1"/>
                </a:solidFill>
              </a:rPr>
              <a:t>Inquires made revealed that the Drawing &amp; Disbursing Officers in the Treasury Offices are </a:t>
            </a:r>
            <a:r>
              <a:rPr lang="en-US" sz="1600" b="1" dirty="0">
                <a:solidFill>
                  <a:srgbClr val="FF0000"/>
                </a:solidFill>
              </a:rPr>
              <a:t>availing the services of the Tax  Practitioners/Tax Consultants for filing their periodical TDS statements 24G,</a:t>
            </a:r>
            <a:r>
              <a:rPr lang="en-US" sz="1600" b="1" dirty="0">
                <a:solidFill>
                  <a:schemeClr val="tx1"/>
                </a:solidFill>
              </a:rPr>
              <a:t> etc.  Thus the AINs and TANs of these authorities are being misused by the fraudsters in connivance with some of the officials in Treasury Offices.   Instances have also come to notice that the unique User Ids. and Passwords for logging into the portals are also maintained by the Tax Practitioners / Tax Consultants and the DDOs are ignorant/unaware of even the credentials.  </a:t>
            </a:r>
            <a:endParaRPr lang="en-US" sz="1600" b="1" dirty="0">
              <a:solidFill>
                <a:schemeClr val="tx1"/>
              </a:solidFill>
            </a:endParaRPr>
          </a:p>
        </p:txBody>
      </p:sp>
      <p:pic>
        <p:nvPicPr>
          <p:cNvPr id="13" name="Picture 12"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05126" y="100533"/>
            <a:ext cx="1116965" cy="861060"/>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6330" y="-612506"/>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build="p"/>
      <p:bldP spid="9" grpId="0"/>
      <p:bldP spid="11"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tx1"/>
                </a:solidFill>
                <a:effectLst>
                  <a:outerShdw blurRad="38100" dist="19050" dir="2700000" algn="tl" rotWithShape="0">
                    <a:schemeClr val="dk1">
                      <a:alpha val="40000"/>
                    </a:schemeClr>
                  </a:outerShdw>
                </a:effectLst>
              </a:rPr>
              <a:t>            </a:t>
            </a:r>
            <a:r>
              <a:rPr lang="en-US" sz="3600" b="1" dirty="0">
                <a:gradFill>
                  <a:gsLst>
                    <a:gs pos="0">
                      <a:srgbClr val="E30000"/>
                    </a:gs>
                    <a:gs pos="100000">
                      <a:srgbClr val="760303"/>
                    </a:gs>
                  </a:gsLst>
                  <a:lin scaled="0"/>
                </a:gradFill>
                <a:effectLst>
                  <a:outerShdw blurRad="38100" dist="19050" dir="2700000" algn="tl" rotWithShape="0">
                    <a:schemeClr val="dk1">
                      <a:alpha val="40000"/>
                    </a:schemeClr>
                  </a:outerShdw>
                </a:effectLst>
              </a:rPr>
              <a:t>AIN </a:t>
            </a:r>
            <a:endParaRPr lang="en-US" sz="3600" b="1" dirty="0">
              <a:gradFill>
                <a:gsLst>
                  <a:gs pos="0">
                    <a:srgbClr val="E30000"/>
                  </a:gs>
                  <a:gs pos="100000">
                    <a:srgbClr val="760303"/>
                  </a:gs>
                </a:gsLst>
                <a:lin scaled="0"/>
              </a:gradFill>
              <a:effectLst>
                <a:outerShdw blurRad="38100" dist="19050" dir="2700000" algn="tl" rotWithShape="0">
                  <a:schemeClr val="dk1">
                    <a:alpha val="40000"/>
                  </a:schemeClr>
                </a:outerShdw>
              </a:effectLst>
            </a:endParaRPr>
          </a:p>
        </p:txBody>
      </p:sp>
      <p:pic>
        <p:nvPicPr>
          <p:cNvPr id="4" name="Picture 3" descr="A picture containing text"/>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61686" y="119387"/>
            <a:ext cx="1116965" cy="86106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7440" y="-640786"/>
            <a:ext cx="2194560" cy="2194560"/>
          </a:xfrm>
          <a:prstGeom prst="rect">
            <a:avLst/>
          </a:prstGeom>
        </p:spPr>
      </p:pic>
      <p:sp>
        <p:nvSpPr>
          <p:cNvPr id="7" name="Content Placeholder 6"/>
          <p:cNvSpPr>
            <a:spLocks noGrp="1"/>
          </p:cNvSpPr>
          <p:nvPr>
            <p:ph idx="1"/>
          </p:nvPr>
        </p:nvSpPr>
        <p:spPr>
          <a:xfrm>
            <a:off x="3675529" y="941293"/>
            <a:ext cx="7844117" cy="5163671"/>
          </a:xfrm>
          <a:solidFill>
            <a:schemeClr val="bg2">
              <a:lumMod val="20000"/>
              <a:lumOff val="80000"/>
            </a:schemeClr>
          </a:solidFill>
        </p:spPr>
        <p:txBody>
          <a:bodyPr/>
          <a:lstStyle/>
          <a:p>
            <a:endParaRPr lang="en-IN" dirty="0"/>
          </a:p>
        </p:txBody>
      </p:sp>
      <p:grpSp>
        <p:nvGrpSpPr>
          <p:cNvPr id="8" name="Group 7"/>
          <p:cNvGrpSpPr/>
          <p:nvPr/>
        </p:nvGrpSpPr>
        <p:grpSpPr>
          <a:xfrm>
            <a:off x="3888478" y="1380565"/>
            <a:ext cx="7380158" cy="4464423"/>
            <a:chOff x="0" y="0"/>
            <a:chExt cx="3895530" cy="2523930"/>
          </a:xfrm>
          <a:solidFill>
            <a:schemeClr val="accent1">
              <a:lumMod val="20000"/>
              <a:lumOff val="80000"/>
            </a:schemeClr>
          </a:solidFill>
        </p:grpSpPr>
        <p:sp>
          <p:nvSpPr>
            <p:cNvPr id="9" name="Rectangle: Top Corners Rounded 8"/>
            <p:cNvSpPr/>
            <p:nvPr/>
          </p:nvSpPr>
          <p:spPr>
            <a:xfrm>
              <a:off x="0" y="0"/>
              <a:ext cx="1884783" cy="2519265"/>
            </a:xfrm>
            <a:prstGeom prst="round2SameRect">
              <a:avLst/>
            </a:prstGeom>
            <a:grp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en-IN"/>
            </a:p>
          </p:txBody>
        </p:sp>
        <p:sp>
          <p:nvSpPr>
            <p:cNvPr id="10" name="Rectangle: Top Corners Rounded 9"/>
            <p:cNvSpPr/>
            <p:nvPr/>
          </p:nvSpPr>
          <p:spPr>
            <a:xfrm>
              <a:off x="2010747" y="4665"/>
              <a:ext cx="1884783" cy="2519265"/>
            </a:xfrm>
            <a:prstGeom prst="round2SameRect">
              <a:avLst/>
            </a:prstGeom>
            <a:grp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en-IN"/>
            </a:p>
          </p:txBody>
        </p:sp>
      </p:grpSp>
      <p:sp>
        <p:nvSpPr>
          <p:cNvPr id="12" name="TextBox 11"/>
          <p:cNvSpPr txBox="1"/>
          <p:nvPr/>
        </p:nvSpPr>
        <p:spPr>
          <a:xfrm>
            <a:off x="4240305" y="1535250"/>
            <a:ext cx="2967317" cy="4524315"/>
          </a:xfrm>
          <a:prstGeom prst="rect">
            <a:avLst/>
          </a:prstGeom>
          <a:noFill/>
        </p:spPr>
        <p:txBody>
          <a:bodyPr wrap="square">
            <a:spAutoFit/>
          </a:bodyPr>
          <a:lstStyle/>
          <a:p>
            <a:pPr algn="just"/>
            <a:r>
              <a:rPr lang="en-US" sz="1800" b="1" dirty="0">
                <a:solidFill>
                  <a:schemeClr val="tx1"/>
                </a:solidFill>
              </a:rPr>
              <a:t>Complaints have been lodged with the police against the fraudsters and the Treasury officials and the Government of Andhra Pradesh has suspended some of the Treasury officials involved in the refund scam. The Tax Practitioner/Tax Consultant involved in the wrongdoing are being prosecuted and necessary criminal investigation against them is in progress.</a:t>
            </a:r>
            <a:endParaRPr lang="en-US" sz="1800" b="1" dirty="0">
              <a:solidFill>
                <a:schemeClr val="tx1"/>
              </a:solidFill>
            </a:endParaRPr>
          </a:p>
          <a:p>
            <a:pPr marL="342900" indent="-342900" algn="just">
              <a:buFont typeface="Arial" panose="020B0604020202020204" pitchFamily="34" charset="0"/>
              <a:buChar char="•"/>
            </a:pPr>
            <a:endParaRPr lang="en-US" sz="1800" b="1" dirty="0">
              <a:solidFill>
                <a:schemeClr val="tx1"/>
              </a:solidFill>
            </a:endParaRPr>
          </a:p>
        </p:txBody>
      </p:sp>
      <p:sp>
        <p:nvSpPr>
          <p:cNvPr id="14" name="TextBox 13"/>
          <p:cNvSpPr txBox="1"/>
          <p:nvPr/>
        </p:nvSpPr>
        <p:spPr>
          <a:xfrm>
            <a:off x="7700682" y="1635675"/>
            <a:ext cx="3585883" cy="3569335"/>
          </a:xfrm>
          <a:prstGeom prst="rect">
            <a:avLst/>
          </a:prstGeom>
          <a:noFill/>
        </p:spPr>
        <p:txBody>
          <a:bodyPr wrap="square">
            <a:spAutoFit/>
          </a:bodyPr>
          <a:lstStyle/>
          <a:p>
            <a:pPr algn="just"/>
            <a:endParaRPr lang="en-US" sz="1600" b="1" dirty="0">
              <a:solidFill>
                <a:schemeClr val="tx1"/>
              </a:solidFill>
              <a:sym typeface="+mn-ea"/>
            </a:endParaRPr>
          </a:p>
          <a:p>
            <a:pPr algn="just"/>
            <a:endParaRPr lang="en-US" sz="1600" b="1" dirty="0">
              <a:solidFill>
                <a:schemeClr val="tx1"/>
              </a:solidFill>
              <a:sym typeface="+mn-ea"/>
            </a:endParaRPr>
          </a:p>
          <a:p>
            <a:pPr algn="just"/>
            <a:endParaRPr lang="en-US" sz="1600" b="1" dirty="0">
              <a:solidFill>
                <a:schemeClr val="tx1"/>
              </a:solidFill>
              <a:sym typeface="+mn-ea"/>
            </a:endParaRPr>
          </a:p>
          <a:p>
            <a:pPr algn="just"/>
            <a:endParaRPr lang="en-US" sz="1600" b="1" dirty="0">
              <a:solidFill>
                <a:schemeClr val="tx1"/>
              </a:solidFill>
              <a:sym typeface="+mn-ea"/>
            </a:endParaRPr>
          </a:p>
          <a:p>
            <a:pPr algn="just"/>
            <a:endParaRPr lang="en-US" sz="1600" b="1" dirty="0">
              <a:solidFill>
                <a:schemeClr val="tx1"/>
              </a:solidFill>
              <a:sym typeface="+mn-ea"/>
            </a:endParaRPr>
          </a:p>
          <a:p>
            <a:pPr algn="just"/>
            <a:r>
              <a:rPr lang="en-US" sz="1600" b="1" dirty="0">
                <a:solidFill>
                  <a:schemeClr val="tx1"/>
                </a:solidFill>
                <a:sym typeface="+mn-ea"/>
              </a:rPr>
              <a:t>In the context of large scale frauds being reported by misuse of Inactive and Dormant AINs and in some cases active AINs,It is to be ensured that   the AIN application should be accompanied by a due diligence report of STO/DDO concerned and their supervisory authorities.    </a:t>
            </a:r>
            <a:endParaRPr lang="en-US" sz="1600" b="1" dirty="0">
              <a:solidFill>
                <a:schemeClr val="tx1"/>
              </a:solidFill>
            </a:endParaRPr>
          </a:p>
          <a:p>
            <a:pPr algn="just">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fade">
                                      <p:cBhvr>
                                        <p:cTn id="12" dur="500"/>
                                        <p:tgtEl>
                                          <p:spTgt spid="7">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build="p"/>
      <p:bldP spid="12"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p:nvPr/>
        </p:nvGraphicFramePr>
        <p:xfrm>
          <a:off x="977153" y="1410373"/>
          <a:ext cx="9825318" cy="51212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Rectangle 4"/>
          <p:cNvSpPr/>
          <p:nvPr/>
        </p:nvSpPr>
        <p:spPr>
          <a:xfrm>
            <a:off x="1425387" y="421341"/>
            <a:ext cx="8937813" cy="726141"/>
          </a:xfrm>
          <a:prstGeom prst="rect">
            <a:avLst/>
          </a:prstGeom>
          <a:solidFill>
            <a:schemeClr val="bg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effectLst>
                  <a:outerShdw blurRad="38100" dist="19050" dir="2700000" algn="tl" rotWithShape="0">
                    <a:schemeClr val="dk1">
                      <a:alpha val="40000"/>
                    </a:schemeClr>
                  </a:outerShdw>
                </a:effectLst>
              </a:rPr>
              <a:t> </a:t>
            </a:r>
            <a:r>
              <a:rPr lang="en-US" sz="2400" b="1" dirty="0">
                <a:solidFill>
                  <a:schemeClr val="tx1"/>
                </a:solidFill>
                <a:effectLst>
                  <a:outerShdw blurRad="38100" dist="19050" dir="2700000" algn="tl" rotWithShape="0">
                    <a:schemeClr val="dk1">
                      <a:alpha val="40000"/>
                    </a:schemeClr>
                  </a:outerShdw>
                </a:effectLst>
              </a:rPr>
              <a:t>BIN</a:t>
            </a:r>
            <a:r>
              <a:rPr lang="en-US" sz="1800" b="1" dirty="0">
                <a:solidFill>
                  <a:schemeClr val="bg1"/>
                </a:solidFill>
                <a:effectLst>
                  <a:outerShdw blurRad="38100" dist="19050" dir="2700000" algn="tl" rotWithShape="0">
                    <a:schemeClr val="dk1">
                      <a:alpha val="40000"/>
                    </a:schemeClr>
                  </a:outerShdw>
                </a:effectLst>
              </a:rPr>
              <a:t> </a:t>
            </a:r>
            <a:endParaRPr lang="en-IN" dirty="0"/>
          </a:p>
        </p:txBody>
      </p:sp>
      <p:pic>
        <p:nvPicPr>
          <p:cNvPr id="6" name="Picture 5" descr="A picture containing text"/>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2599" y="145819"/>
            <a:ext cx="1116965" cy="86106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97440" y="-574798"/>
            <a:ext cx="2194560" cy="2194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0</TotalTime>
  <Words>14365</Words>
  <Application>WPS Presentation</Application>
  <PresentationFormat>Widescreen</PresentationFormat>
  <Paragraphs>140</Paragraphs>
  <Slides>29</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29</vt:i4>
      </vt:variant>
    </vt:vector>
  </HeadingPairs>
  <TitlesOfParts>
    <vt:vector size="42" baseType="lpstr">
      <vt:lpstr>Arial</vt:lpstr>
      <vt:lpstr>SimSun</vt:lpstr>
      <vt:lpstr>Wingdings</vt:lpstr>
      <vt:lpstr>Wingdings 2</vt:lpstr>
      <vt:lpstr>Abhaya Libre ExtraBold</vt:lpstr>
      <vt:lpstr>Tw Cen MT Condensed Extra Bold</vt:lpstr>
      <vt:lpstr>Copperplate Gothic Bold</vt:lpstr>
      <vt:lpstr>Calibri</vt:lpstr>
      <vt:lpstr>Times New Roman</vt:lpstr>
      <vt:lpstr>Corbel</vt:lpstr>
      <vt:lpstr>Microsoft YaHei</vt:lpstr>
      <vt:lpstr>Arial Unicode MS</vt:lpstr>
      <vt:lpstr>Frame</vt:lpstr>
      <vt:lpstr>             </vt:lpstr>
      <vt:lpstr>PowerPoint 演示文稿</vt:lpstr>
      <vt:lpstr>PowerPoint 演示文稿</vt:lpstr>
      <vt:lpstr>PowerPoint 演示文稿</vt:lpstr>
      <vt:lpstr>ATTEMPTS TO MISUSE AINs  Manipulation of AINS (Accounts Officer Identification Number) of certain STOs and creating fraudulent TANS (Tax Deduction and Collection Account Number) for claiming bogus refunds</vt:lpstr>
      <vt:lpstr>ATTEMPTS TO MISUSE AINs</vt:lpstr>
      <vt:lpstr>          AIN</vt:lpstr>
      <vt:lpstr>            AIN </vt:lpstr>
      <vt:lpstr>PowerPoint 演示文稿</vt:lpstr>
      <vt:lpstr> CASE STUDIES-1                       Misuse of AINs and TANs of State Government Deductors for Claiming Refunds. </vt:lpstr>
      <vt:lpstr>PowerPoint 演示文稿</vt:lpstr>
      <vt:lpstr> CASE STUDIES-2                    Misuse of AINs and TANs of State Government Deductors for Claiming Refunds.                                        </vt:lpstr>
      <vt:lpstr>CASE STUDIES-2                    Misuse of AINs and TANs of State Government Deductors for Claiming Refunds.</vt:lpstr>
      <vt:lpstr>OPTION-1</vt:lpstr>
      <vt:lpstr>    OPTION 2: </vt:lpstr>
      <vt:lpstr>OPTION 3:</vt:lpstr>
      <vt:lpstr>PowerPoint 演示文稿</vt:lpstr>
      <vt:lpstr>PowerPoint 演示文稿</vt:lpstr>
      <vt:lpstr> CASE STUDY     -3 </vt:lpstr>
      <vt:lpstr> THE MODUS OF FRAUD</vt:lpstr>
      <vt:lpstr> Lapses of  AIN/TAN/PAN Holders </vt:lpstr>
      <vt:lpstr>CHECK-LIST to prevent misuse of AIN/ TAN credentials provided to the Accounts Officers/DDOs  for the purpose of filing 24G Statements/ quarterly TDS returns/ statements </vt:lpstr>
      <vt:lpstr>CHECK-LIST to prevent misuse of AIN/ TAN credentials provided to the Accounts Officers/DDOs  for the purpose of filing 24G Statements/ quarterly TDS returns/ statements </vt:lpstr>
      <vt:lpstr>   EXAMPLES</vt:lpstr>
      <vt:lpstr>CHECK-LIST to prevent misuse of AIN/ TAN credentials provided to the Accounts Officers/DDOs  for the purpose of filing 24G Statements/ quarterly TDS returns/ statements </vt:lpstr>
      <vt:lpstr> LEARNING OUTCOMES </vt:lpstr>
      <vt:lpstr> LEARNING OUTCOMES  FOR PAOs/ APAOs/DTOs/STOs </vt:lpstr>
      <vt:lpstr> QUERIES ??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Aditi Goyal</dc:creator>
  <cp:lastModifiedBy>Nikiktha banavath</cp:lastModifiedBy>
  <cp:revision>66</cp:revision>
  <dcterms:created xsi:type="dcterms:W3CDTF">2023-07-19T05:21:00Z</dcterms:created>
  <dcterms:modified xsi:type="dcterms:W3CDTF">2023-07-20T04:37:36Z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A05267DE2F2142F8ADC828EAFF6C770A</vt:lpwstr>
  </property>
  <property fmtid="{D5CDD505-2E9C-101B-9397-08002B2CF9AE}" pid="3" name="KSOProductBuildVer">
    <vt:lpwstr>1033-11.2.0.11537</vt:lpwstr>
  </property>
</Properties>
</file>